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25" r:id="rId2"/>
    <p:sldId id="384" r:id="rId3"/>
    <p:sldId id="385" r:id="rId4"/>
    <p:sldId id="390" r:id="rId5"/>
    <p:sldId id="261" r:id="rId6"/>
    <p:sldId id="285" r:id="rId7"/>
    <p:sldId id="284" r:id="rId8"/>
    <p:sldId id="286" r:id="rId9"/>
    <p:sldId id="409" r:id="rId10"/>
    <p:sldId id="410" r:id="rId11"/>
    <p:sldId id="411" r:id="rId12"/>
    <p:sldId id="267" r:id="rId13"/>
    <p:sldId id="287" r:id="rId14"/>
    <p:sldId id="288" r:id="rId15"/>
    <p:sldId id="291" r:id="rId16"/>
    <p:sldId id="351" r:id="rId17"/>
    <p:sldId id="293" r:id="rId18"/>
    <p:sldId id="294" r:id="rId19"/>
    <p:sldId id="297" r:id="rId20"/>
    <p:sldId id="401" r:id="rId21"/>
    <p:sldId id="404" r:id="rId22"/>
    <p:sldId id="402" r:id="rId23"/>
    <p:sldId id="403" r:id="rId24"/>
    <p:sldId id="308" r:id="rId25"/>
    <p:sldId id="301" r:id="rId26"/>
    <p:sldId id="304" r:id="rId27"/>
    <p:sldId id="303" r:id="rId28"/>
    <p:sldId id="302" r:id="rId29"/>
    <p:sldId id="298" r:id="rId30"/>
    <p:sldId id="299" r:id="rId31"/>
    <p:sldId id="300" r:id="rId32"/>
    <p:sldId id="305" r:id="rId33"/>
    <p:sldId id="394" r:id="rId34"/>
    <p:sldId id="395" r:id="rId35"/>
    <p:sldId id="306" r:id="rId36"/>
    <p:sldId id="391" r:id="rId37"/>
    <p:sldId id="392" r:id="rId38"/>
    <p:sldId id="396" r:id="rId39"/>
    <p:sldId id="332" r:id="rId40"/>
    <p:sldId id="399" r:id="rId41"/>
    <p:sldId id="400" r:id="rId42"/>
    <p:sldId id="398" r:id="rId43"/>
    <p:sldId id="333" r:id="rId44"/>
    <p:sldId id="405" r:id="rId45"/>
    <p:sldId id="406" r:id="rId46"/>
    <p:sldId id="334" r:id="rId47"/>
    <p:sldId id="407" r:id="rId48"/>
    <p:sldId id="408" r:id="rId49"/>
    <p:sldId id="323" r:id="rId5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2032"/>
    <a:srgbClr val="EA1D24"/>
    <a:srgbClr val="E1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40"/>
  </p:normalViewPr>
  <p:slideViewPr>
    <p:cSldViewPr snapToGrid="0" snapToObjects="1">
      <p:cViewPr>
        <p:scale>
          <a:sx n="80" d="100"/>
          <a:sy n="80" d="100"/>
        </p:scale>
        <p:origin x="56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63C4C-B593-4D9C-8AC3-A576F1E7097F}"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71A25-62B9-4F1F-AD29-9EB66D47D09B}" type="slidenum">
              <a:rPr lang="en-US" smtClean="0"/>
              <a:t>‹#›</a:t>
            </a:fld>
            <a:endParaRPr lang="en-US"/>
          </a:p>
        </p:txBody>
      </p:sp>
    </p:spTree>
    <p:extLst>
      <p:ext uri="{BB962C8B-B14F-4D97-AF65-F5344CB8AC3E}">
        <p14:creationId xmlns:p14="http://schemas.microsoft.com/office/powerpoint/2010/main" val="45686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71A25-62B9-4F1F-AD29-9EB66D47D09B}" type="slidenum">
              <a:rPr lang="en-US" smtClean="0"/>
              <a:t>22</a:t>
            </a:fld>
            <a:endParaRPr lang="en-US"/>
          </a:p>
        </p:txBody>
      </p:sp>
    </p:spTree>
    <p:extLst>
      <p:ext uri="{BB962C8B-B14F-4D97-AF65-F5344CB8AC3E}">
        <p14:creationId xmlns:p14="http://schemas.microsoft.com/office/powerpoint/2010/main" val="358982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71A25-62B9-4F1F-AD29-9EB66D47D09B}" type="slidenum">
              <a:rPr lang="en-US" smtClean="0"/>
              <a:t>34</a:t>
            </a:fld>
            <a:endParaRPr lang="en-US"/>
          </a:p>
        </p:txBody>
      </p:sp>
    </p:spTree>
    <p:extLst>
      <p:ext uri="{BB962C8B-B14F-4D97-AF65-F5344CB8AC3E}">
        <p14:creationId xmlns:p14="http://schemas.microsoft.com/office/powerpoint/2010/main" val="354070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71A25-62B9-4F1F-AD29-9EB66D47D09B}" type="slidenum">
              <a:rPr lang="en-US" smtClean="0"/>
              <a:t>42</a:t>
            </a:fld>
            <a:endParaRPr lang="en-US"/>
          </a:p>
        </p:txBody>
      </p:sp>
    </p:spTree>
    <p:extLst>
      <p:ext uri="{BB962C8B-B14F-4D97-AF65-F5344CB8AC3E}">
        <p14:creationId xmlns:p14="http://schemas.microsoft.com/office/powerpoint/2010/main" val="258390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71A25-62B9-4F1F-AD29-9EB66D47D09B}" type="slidenum">
              <a:rPr lang="en-US" smtClean="0"/>
              <a:t>49</a:t>
            </a:fld>
            <a:endParaRPr lang="en-US"/>
          </a:p>
        </p:txBody>
      </p:sp>
    </p:spTree>
    <p:extLst>
      <p:ext uri="{BB962C8B-B14F-4D97-AF65-F5344CB8AC3E}">
        <p14:creationId xmlns:p14="http://schemas.microsoft.com/office/powerpoint/2010/main" val="73372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7787-39F6-044B-96AE-49C144C44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1165F8E5-FBE8-024D-8805-3F65C4BCD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2D29D048-660D-9644-8FF5-34F18712EB5E}"/>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5" name="Footer Placeholder 4">
            <a:extLst>
              <a:ext uri="{FF2B5EF4-FFF2-40B4-BE49-F238E27FC236}">
                <a16:creationId xmlns:a16="http://schemas.microsoft.com/office/drawing/2014/main" id="{188BD249-7A3A-AD49-81A1-477764BEBB3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0B41F33-2EE4-E845-A7DD-739FF8F0B922}"/>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260747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2604-F2BC-7F44-8AE2-DA2743A4BD1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1128D978-0081-A247-BE08-C0D28CF30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5392CE1-7166-E949-94E0-A1F3BFC2779B}"/>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5" name="Footer Placeholder 4">
            <a:extLst>
              <a:ext uri="{FF2B5EF4-FFF2-40B4-BE49-F238E27FC236}">
                <a16:creationId xmlns:a16="http://schemas.microsoft.com/office/drawing/2014/main" id="{28823FB2-2405-FF4C-AF15-D77B29E41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C52E02C-3E37-FD42-B343-47CFD5066328}"/>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197609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277457-C0A4-384A-9CD5-0A41E9FCEE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1CDE1086-67C7-5348-9007-04543215A9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4F934C3-0435-6C47-A5DC-55CB3F2F076D}"/>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5" name="Footer Placeholder 4">
            <a:extLst>
              <a:ext uri="{FF2B5EF4-FFF2-40B4-BE49-F238E27FC236}">
                <a16:creationId xmlns:a16="http://schemas.microsoft.com/office/drawing/2014/main" id="{825972E8-7673-EC43-BF8B-58073490A0B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2BC7491-460A-AA42-872F-6FC59EBAEBA1}"/>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2434224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4888F-B749-1743-803D-A8C77CD787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24C15FE-A648-D042-80C2-13E226E477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55B9038-00A4-B14A-AD31-82518BC34E97}"/>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5" name="Footer Placeholder 4">
            <a:extLst>
              <a:ext uri="{FF2B5EF4-FFF2-40B4-BE49-F238E27FC236}">
                <a16:creationId xmlns:a16="http://schemas.microsoft.com/office/drawing/2014/main" id="{C4425E10-8815-124F-8A7A-AF4987E8076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F36FB30-52CE-CC45-A351-B924528B9AE6}"/>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387047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1789-1815-3545-BD08-B71B9317CB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D7975D92-9FB9-9F48-90B5-1BE0A1FE2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D514B5-9741-A249-B3F9-37D081946E6F}"/>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5" name="Footer Placeholder 4">
            <a:extLst>
              <a:ext uri="{FF2B5EF4-FFF2-40B4-BE49-F238E27FC236}">
                <a16:creationId xmlns:a16="http://schemas.microsoft.com/office/drawing/2014/main" id="{FEF57A95-A56C-EE41-ACA3-1C6F919635C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3BFD132-C2F4-8441-B6F2-AB531FB70DEB}"/>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324381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D079-F7E1-E14E-AED0-85C6D7096AA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50999AE-738F-AB4A-B3A7-94DAE354E1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5A4778FC-7DBC-6A45-82BB-412FC37D0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E65BDE9E-DC36-D645-8254-C1729165BACA}"/>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6" name="Footer Placeholder 5">
            <a:extLst>
              <a:ext uri="{FF2B5EF4-FFF2-40B4-BE49-F238E27FC236}">
                <a16:creationId xmlns:a16="http://schemas.microsoft.com/office/drawing/2014/main" id="{BEAA4707-8510-844A-BDE6-01FDE2CB0D3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633DC17-61FA-B349-AF88-F0369949CF7B}"/>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553669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A02E-D334-1146-A6F3-73429F66B50D}"/>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C3DAB2C-ACAA-6048-A958-BB9786CF4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BA5D51-BD22-8742-97AC-1537493E9B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C511B506-5828-9C42-A194-1779DF581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B28F8A-FD12-C640-928C-03FBEA5CAE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10E0B920-D0F6-194D-806B-91FF3BF1063D}"/>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8" name="Footer Placeholder 7">
            <a:extLst>
              <a:ext uri="{FF2B5EF4-FFF2-40B4-BE49-F238E27FC236}">
                <a16:creationId xmlns:a16="http://schemas.microsoft.com/office/drawing/2014/main" id="{BF677227-5174-4844-A52F-A278EC840E0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B4C181C9-0546-9C42-B9ED-A9BBEFAD560C}"/>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3825018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45C7-2EDC-1645-AF2E-7A174AE56B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23A9B181-391A-8A44-900D-3653E2BD4307}"/>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4" name="Footer Placeholder 3">
            <a:extLst>
              <a:ext uri="{FF2B5EF4-FFF2-40B4-BE49-F238E27FC236}">
                <a16:creationId xmlns:a16="http://schemas.microsoft.com/office/drawing/2014/main" id="{19841BC3-6179-AA41-A4AA-9D0348DA6C4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0DDBCE93-5EFC-DD43-88AC-E0C5BFE8408D}"/>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30179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C0982-2899-1547-8286-ADC04204BA0E}"/>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3" name="Footer Placeholder 2">
            <a:extLst>
              <a:ext uri="{FF2B5EF4-FFF2-40B4-BE49-F238E27FC236}">
                <a16:creationId xmlns:a16="http://schemas.microsoft.com/office/drawing/2014/main" id="{96840F09-CB0B-0144-9B57-425E0EDEB1B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5B75E7F8-0F7C-0649-8725-F60408532C76}"/>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407644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DC1F-0D5C-8E4E-B5F0-FD2B92174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37D7D342-F96A-5648-BB7C-01F134A70D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CE08637-2AB8-5043-A1EE-EE3F2C4FD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4137C-4D45-5340-871A-3EFDA94C5DF9}"/>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6" name="Footer Placeholder 5">
            <a:extLst>
              <a:ext uri="{FF2B5EF4-FFF2-40B4-BE49-F238E27FC236}">
                <a16:creationId xmlns:a16="http://schemas.microsoft.com/office/drawing/2014/main" id="{4F8F7211-4919-DC46-A21D-E5959CF629E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D5F7E28-7351-D74C-939E-C83654696B0B}"/>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31298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545D-D1AE-9547-8C79-64C874982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EB51BC19-B173-B741-975F-5108C5C2B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647329A8-96ED-8D4A-8D76-8213207D2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9A399-7800-D14F-B9C6-F0B446BE5D68}"/>
              </a:ext>
            </a:extLst>
          </p:cNvPr>
          <p:cNvSpPr>
            <a:spLocks noGrp="1"/>
          </p:cNvSpPr>
          <p:nvPr>
            <p:ph type="dt" sz="half" idx="10"/>
          </p:nvPr>
        </p:nvSpPr>
        <p:spPr/>
        <p:txBody>
          <a:bodyPr/>
          <a:lstStyle/>
          <a:p>
            <a:fld id="{517B4254-94F9-CC47-A1D2-AEFCA66F6CEB}" type="datetimeFigureOut">
              <a:rPr lang="x-none" smtClean="0"/>
              <a:t>12/2/2020</a:t>
            </a:fld>
            <a:endParaRPr lang="x-none"/>
          </a:p>
        </p:txBody>
      </p:sp>
      <p:sp>
        <p:nvSpPr>
          <p:cNvPr id="6" name="Footer Placeholder 5">
            <a:extLst>
              <a:ext uri="{FF2B5EF4-FFF2-40B4-BE49-F238E27FC236}">
                <a16:creationId xmlns:a16="http://schemas.microsoft.com/office/drawing/2014/main" id="{666A3F3E-0469-5146-8824-ACE0BE343F3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42A63F3-030A-E84E-A45C-559376926829}"/>
              </a:ext>
            </a:extLst>
          </p:cNvPr>
          <p:cNvSpPr>
            <a:spLocks noGrp="1"/>
          </p:cNvSpPr>
          <p:nvPr>
            <p:ph type="sldNum" sz="quarter" idx="12"/>
          </p:nvPr>
        </p:nvSpPr>
        <p:spPr/>
        <p:txBody>
          <a:bodyPr/>
          <a:lstStyle/>
          <a:p>
            <a:fld id="{C31B7F8D-32C3-7144-8601-3168376CC317}" type="slidenum">
              <a:rPr lang="x-none" smtClean="0"/>
              <a:t>‹#›</a:t>
            </a:fld>
            <a:endParaRPr lang="x-none"/>
          </a:p>
        </p:txBody>
      </p:sp>
    </p:spTree>
    <p:extLst>
      <p:ext uri="{BB962C8B-B14F-4D97-AF65-F5344CB8AC3E}">
        <p14:creationId xmlns:p14="http://schemas.microsoft.com/office/powerpoint/2010/main" val="152757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EA4D89-85FE-8B4A-A566-530F63F07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C6A87CCE-1651-6344-A601-278BF47F8B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A057223-3B6F-1843-814D-658D6746D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B4254-94F9-CC47-A1D2-AEFCA66F6CEB}" type="datetimeFigureOut">
              <a:rPr lang="x-none" smtClean="0"/>
              <a:t>12/2/2020</a:t>
            </a:fld>
            <a:endParaRPr lang="x-none"/>
          </a:p>
        </p:txBody>
      </p:sp>
      <p:sp>
        <p:nvSpPr>
          <p:cNvPr id="5" name="Footer Placeholder 4">
            <a:extLst>
              <a:ext uri="{FF2B5EF4-FFF2-40B4-BE49-F238E27FC236}">
                <a16:creationId xmlns:a16="http://schemas.microsoft.com/office/drawing/2014/main" id="{F25A2D0C-1A0B-6D4C-A34A-0BE1C4D6BE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4E8477CB-DEA5-0447-B81B-36990C9BB4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B7F8D-32C3-7144-8601-3168376CC317}" type="slidenum">
              <a:rPr lang="x-none" smtClean="0"/>
              <a:t>‹#›</a:t>
            </a:fld>
            <a:endParaRPr lang="x-none"/>
          </a:p>
        </p:txBody>
      </p:sp>
    </p:spTree>
    <p:extLst>
      <p:ext uri="{BB962C8B-B14F-4D97-AF65-F5344CB8AC3E}">
        <p14:creationId xmlns:p14="http://schemas.microsoft.com/office/powerpoint/2010/main" val="3401570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ul@redelephantreps.com"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1.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2.emf"/><Relationship Id="rId7" Type="http://schemas.openxmlformats.org/officeDocument/2006/relationships/image" Target="../media/image65.jpe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1.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2.emf"/><Relationship Id="rId7" Type="http://schemas.openxmlformats.org/officeDocument/2006/relationships/image" Target="../media/image86.jpe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22.emf"/><Relationship Id="rId7" Type="http://schemas.openxmlformats.org/officeDocument/2006/relationships/image" Target="../media/image107.jpeg"/><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35.png"/><Relationship Id="rId7" Type="http://schemas.openxmlformats.org/officeDocument/2006/relationships/image" Target="../media/image1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3.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1.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25.jpg"/><Relationship Id="rId7" Type="http://schemas.openxmlformats.org/officeDocument/2006/relationships/image" Target="../media/image129.jpeg"/><Relationship Id="rId2" Type="http://schemas.openxmlformats.org/officeDocument/2006/relationships/image" Target="../media/image124.jp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134.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27.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8.xml.rels><?xml version="1.0" encoding="UTF-8" standalone="yes"?>
<Relationships xmlns="http://schemas.openxmlformats.org/package/2006/relationships"><Relationship Id="rId3" Type="http://schemas.openxmlformats.org/officeDocument/2006/relationships/image" Target="../media/image140.jpg"/><Relationship Id="rId7" Type="http://schemas.openxmlformats.org/officeDocument/2006/relationships/image" Target="../media/image144.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29.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22.emf"/><Relationship Id="rId7" Type="http://schemas.openxmlformats.org/officeDocument/2006/relationships/image" Target="../media/image149.jpeg"/><Relationship Id="rId2" Type="http://schemas.openxmlformats.org/officeDocument/2006/relationships/image" Target="../media/image145.jp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31.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3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7.jpeg"/><Relationship Id="rId7" Type="http://schemas.openxmlformats.org/officeDocument/2006/relationships/image" Target="../media/image170.jpe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9.png"/><Relationship Id="rId4" Type="http://schemas.openxmlformats.org/officeDocument/2006/relationships/image" Target="../media/image168.jpeg"/></Relationships>
</file>

<file path=ppt/slides/_rels/slide34.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35.png"/><Relationship Id="rId7" Type="http://schemas.openxmlformats.org/officeDocument/2006/relationships/image" Target="../media/image17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3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37.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192.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png"/><Relationship Id="rId4" Type="http://schemas.openxmlformats.org/officeDocument/2006/relationships/image" Target="../media/image18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7.jpe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39.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22.emf"/><Relationship Id="rId7" Type="http://schemas.openxmlformats.org/officeDocument/2006/relationships/image" Target="../media/image202.jpeg"/><Relationship Id="rId2" Type="http://schemas.openxmlformats.org/officeDocument/2006/relationships/image" Target="../media/image198.jpg"/><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41.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g"/></Relationships>
</file>

<file path=ppt/slides/_rels/slide42.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4.png"/><Relationship Id="rId7" Type="http://schemas.openxmlformats.org/officeDocument/2006/relationships/image" Target="../media/image2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10" Type="http://schemas.openxmlformats.org/officeDocument/2006/relationships/image" Target="../media/image220.jpeg"/><Relationship Id="rId4" Type="http://schemas.openxmlformats.org/officeDocument/2006/relationships/image" Target="../media/image11.png"/><Relationship Id="rId9" Type="http://schemas.openxmlformats.org/officeDocument/2006/relationships/image" Target="../media/image219.jpeg"/></Relationships>
</file>

<file path=ppt/slides/_rels/slide43.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35.png"/><Relationship Id="rId7" Type="http://schemas.openxmlformats.org/officeDocument/2006/relationships/image" Target="../media/image224.jpeg"/><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44.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45.xml.rels><?xml version="1.0" encoding="UTF-8" standalone="yes"?>
<Relationships xmlns="http://schemas.openxmlformats.org/package/2006/relationships"><Relationship Id="rId3" Type="http://schemas.openxmlformats.org/officeDocument/2006/relationships/image" Target="../media/image231.jpeg"/><Relationship Id="rId7" Type="http://schemas.openxmlformats.org/officeDocument/2006/relationships/image" Target="../media/image235.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46.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2.emf"/><Relationship Id="rId7" Type="http://schemas.openxmlformats.org/officeDocument/2006/relationships/image" Target="../media/image240.jpeg"/><Relationship Id="rId2" Type="http://schemas.openxmlformats.org/officeDocument/2006/relationships/image" Target="../media/image236.jpg"/><Relationship Id="rId1" Type="http://schemas.openxmlformats.org/officeDocument/2006/relationships/slideLayout" Target="../slideLayouts/slideLayout2.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48.xml.rels><?xml version="1.0" encoding="UTF-8" standalone="yes"?>
<Relationships xmlns="http://schemas.openxmlformats.org/package/2006/relationships"><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4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2.emf"/><Relationship Id="rId7" Type="http://schemas.openxmlformats.org/officeDocument/2006/relationships/image" Target="../media/image44.jpe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1E78E3-BF21-427B-B656-1DB6954FAA06}"/>
              </a:ext>
            </a:extLst>
          </p:cNvPr>
          <p:cNvPicPr>
            <a:picLocks noChangeAspect="1"/>
          </p:cNvPicPr>
          <p:nvPr/>
        </p:nvPicPr>
        <p:blipFill>
          <a:blip r:embed="rId2"/>
          <a:stretch>
            <a:fillRect/>
          </a:stretch>
        </p:blipFill>
        <p:spPr>
          <a:xfrm>
            <a:off x="289249" y="0"/>
            <a:ext cx="12192000" cy="6858000"/>
          </a:xfrm>
          <a:prstGeom prst="rect">
            <a:avLst/>
          </a:prstGeom>
        </p:spPr>
      </p:pic>
      <p:sp>
        <p:nvSpPr>
          <p:cNvPr id="26" name="Google Shape;91;p1"/>
          <p:cNvSpPr txBox="1"/>
          <p:nvPr/>
        </p:nvSpPr>
        <p:spPr>
          <a:xfrm>
            <a:off x="417591" y="5675899"/>
            <a:ext cx="682413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810003"/>
                </a:solidFill>
                <a:latin typeface="Century Gothic"/>
                <a:ea typeface="Century Gothic"/>
                <a:cs typeface="Century Gothic"/>
                <a:sym typeface="Century Gothic"/>
              </a:rPr>
              <a:t>Paul </a:t>
            </a:r>
            <a:r>
              <a:rPr lang="en-US" sz="2000" b="1" dirty="0" err="1">
                <a:solidFill>
                  <a:srgbClr val="810003"/>
                </a:solidFill>
                <a:latin typeface="Century Gothic"/>
                <a:ea typeface="Century Gothic"/>
                <a:cs typeface="Century Gothic"/>
                <a:sym typeface="Century Gothic"/>
              </a:rPr>
              <a:t>Tomasch</a:t>
            </a:r>
            <a:endParaRPr sz="2000" b="1" dirty="0">
              <a:solidFill>
                <a:srgbClr val="810003"/>
              </a:solidFill>
              <a:latin typeface="Century Gothic"/>
              <a:ea typeface="Century Gothic"/>
              <a:cs typeface="Century Gothic"/>
              <a:sym typeface="Century Gothic"/>
            </a:endParaRPr>
          </a:p>
          <a:p>
            <a:pPr marL="0" marR="0" lvl="0" indent="0" algn="l" rtl="0">
              <a:spcBef>
                <a:spcPts val="0"/>
              </a:spcBef>
              <a:spcAft>
                <a:spcPts val="0"/>
              </a:spcAft>
              <a:buNone/>
            </a:pPr>
            <a:r>
              <a:rPr lang="en-US" sz="1400" i="1" dirty="0">
                <a:solidFill>
                  <a:srgbClr val="810003"/>
                </a:solidFill>
                <a:latin typeface="Century Gothic"/>
                <a:ea typeface="Century Gothic"/>
                <a:cs typeface="Century Gothic"/>
                <a:sym typeface="Century Gothic"/>
              </a:rPr>
              <a:t>VP Global Sales, Red Elephant Reps</a:t>
            </a:r>
          </a:p>
          <a:p>
            <a:pPr lvl="0"/>
            <a:r>
              <a:rPr lang="en-US" sz="1400" i="1" dirty="0">
                <a:solidFill>
                  <a:srgbClr val="810003"/>
                </a:solidFill>
                <a:latin typeface="Century Gothic"/>
                <a:ea typeface="Century Gothic"/>
                <a:cs typeface="Century Gothic"/>
                <a:hlinkClick r:id="rId3"/>
              </a:rPr>
              <a:t>paul@redelephantreps.com</a:t>
            </a:r>
            <a:r>
              <a:rPr lang="en-US" sz="1400" i="1" dirty="0">
                <a:solidFill>
                  <a:srgbClr val="810003"/>
                </a:solidFill>
                <a:latin typeface="Century Gothic"/>
                <a:ea typeface="Century Gothic"/>
                <a:cs typeface="Century Gothic"/>
              </a:rPr>
              <a:t> </a:t>
            </a:r>
            <a:endParaRPr sz="1400" i="1" dirty="0">
              <a:solidFill>
                <a:srgbClr val="810003"/>
              </a:solidFill>
              <a:latin typeface="Century Gothic"/>
              <a:ea typeface="Century Gothic"/>
              <a:cs typeface="Century Gothic"/>
            </a:endParaRPr>
          </a:p>
        </p:txBody>
      </p:sp>
      <p:pic>
        <p:nvPicPr>
          <p:cNvPr id="8" name="Picture 7">
            <a:extLst>
              <a:ext uri="{FF2B5EF4-FFF2-40B4-BE49-F238E27FC236}">
                <a16:creationId xmlns:a16="http://schemas.microsoft.com/office/drawing/2014/main" id="{ED281277-2408-2049-B7CB-23D1B53E5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842" y="1261293"/>
            <a:ext cx="1212648" cy="472983"/>
          </a:xfrm>
          <a:prstGeom prst="rect">
            <a:avLst/>
          </a:prstGeom>
        </p:spPr>
      </p:pic>
      <p:sp>
        <p:nvSpPr>
          <p:cNvPr id="9" name="Rectangle 8">
            <a:extLst>
              <a:ext uri="{FF2B5EF4-FFF2-40B4-BE49-F238E27FC236}">
                <a16:creationId xmlns:a16="http://schemas.microsoft.com/office/drawing/2014/main" id="{6BF1E636-910E-C243-936D-42FA60ED2389}"/>
              </a:ext>
            </a:extLst>
          </p:cNvPr>
          <p:cNvSpPr/>
          <p:nvPr/>
        </p:nvSpPr>
        <p:spPr>
          <a:xfrm>
            <a:off x="417591" y="5225273"/>
            <a:ext cx="1650982" cy="369332"/>
          </a:xfrm>
          <a:prstGeom prst="rect">
            <a:avLst/>
          </a:prstGeom>
        </p:spPr>
        <p:txBody>
          <a:bodyPr wrap="square">
            <a:spAutoFit/>
          </a:bodyPr>
          <a:lstStyle/>
          <a:p>
            <a:pPr lvl="0"/>
            <a:r>
              <a:rPr lang="en-US" dirty="0">
                <a:solidFill>
                  <a:srgbClr val="810003"/>
                </a:solidFill>
                <a:latin typeface="Century Gothic"/>
                <a:ea typeface="Century Gothic"/>
                <a:cs typeface="Century Gothic"/>
                <a:sym typeface="Century Gothic"/>
              </a:rPr>
              <a:t>SPEAKER: </a:t>
            </a:r>
            <a:endParaRPr lang="en-US" dirty="0"/>
          </a:p>
        </p:txBody>
      </p:sp>
      <p:cxnSp>
        <p:nvCxnSpPr>
          <p:cNvPr id="23" name="Straight Connector 22">
            <a:extLst>
              <a:ext uri="{FF2B5EF4-FFF2-40B4-BE49-F238E27FC236}">
                <a16:creationId xmlns:a16="http://schemas.microsoft.com/office/drawing/2014/main" id="{8A68A8FD-0099-044D-85A7-B7FA1739A3E7}"/>
              </a:ext>
            </a:extLst>
          </p:cNvPr>
          <p:cNvCxnSpPr>
            <a:cxnSpLocks/>
          </p:cNvCxnSpPr>
          <p:nvPr/>
        </p:nvCxnSpPr>
        <p:spPr>
          <a:xfrm>
            <a:off x="963551" y="5594605"/>
            <a:ext cx="2489093" cy="0"/>
          </a:xfrm>
          <a:prstGeom prst="line">
            <a:avLst/>
          </a:prstGeom>
          <a:ln w="12700">
            <a:solidFill>
              <a:schemeClr val="tx1">
                <a:lumMod val="75000"/>
                <a:lumOff val="25000"/>
              </a:schemeClr>
            </a:solidFill>
            <a:prstDash val="solid"/>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E51566F2-6AF0-6149-8208-AF3A90CB7C4E}"/>
              </a:ext>
            </a:extLst>
          </p:cNvPr>
          <p:cNvCxnSpPr>
            <a:cxnSpLocks/>
          </p:cNvCxnSpPr>
          <p:nvPr/>
        </p:nvCxnSpPr>
        <p:spPr>
          <a:xfrm>
            <a:off x="439116" y="5594605"/>
            <a:ext cx="539269" cy="0"/>
          </a:xfrm>
          <a:prstGeom prst="line">
            <a:avLst/>
          </a:prstGeom>
          <a:ln w="76200">
            <a:solidFill>
              <a:srgbClr val="B72032"/>
            </a:solidFill>
            <a:prstDash val="solid"/>
          </a:ln>
        </p:spPr>
        <p:style>
          <a:lnRef idx="2">
            <a:schemeClr val="dk1"/>
          </a:lnRef>
          <a:fillRef idx="0">
            <a:schemeClr val="dk1"/>
          </a:fillRef>
          <a:effectRef idx="1">
            <a:schemeClr val="dk1"/>
          </a:effectRef>
          <a:fontRef idx="minor">
            <a:schemeClr val="tx1"/>
          </a:fontRef>
        </p:style>
      </p:cxnSp>
      <p:pic>
        <p:nvPicPr>
          <p:cNvPr id="29" name="Picture 28">
            <a:extLst>
              <a:ext uri="{FF2B5EF4-FFF2-40B4-BE49-F238E27FC236}">
                <a16:creationId xmlns:a16="http://schemas.microsoft.com/office/drawing/2014/main" id="{652BD3EB-2060-8949-B2AB-0119DFD18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372" y="177448"/>
            <a:ext cx="2295588" cy="76519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622" y="3666892"/>
            <a:ext cx="1475368" cy="1475368"/>
          </a:xfrm>
          <a:prstGeom prst="rect">
            <a:avLst/>
          </a:prstGeom>
        </p:spPr>
      </p:pic>
      <p:sp>
        <p:nvSpPr>
          <p:cNvPr id="24" name="Google Shape;89;p1"/>
          <p:cNvSpPr txBox="1">
            <a:spLocks noGrp="1"/>
          </p:cNvSpPr>
          <p:nvPr>
            <p:ph type="ctrTitle"/>
          </p:nvPr>
        </p:nvSpPr>
        <p:spPr>
          <a:xfrm>
            <a:off x="0" y="2052926"/>
            <a:ext cx="3774332" cy="1112096"/>
          </a:xfrm>
          <a:prstGeom prst="rect">
            <a:avLst/>
          </a:prstGeom>
          <a:noFill/>
          <a:ln>
            <a:noFill/>
          </a:ln>
        </p:spPr>
        <p:txBody>
          <a:bodyPr spcFirstLastPara="1" wrap="square" lIns="91425" tIns="45700" rIns="91425" bIns="45700" anchor="b" anchorCtr="0">
            <a:noAutofit/>
          </a:bodyPr>
          <a:lstStyle/>
          <a:p>
            <a:pPr lvl="0">
              <a:buClr>
                <a:schemeClr val="lt1"/>
              </a:buClr>
              <a:buSzPts val="4400"/>
            </a:pPr>
            <a:br>
              <a:rPr lang="en-US" sz="2000" dirty="0">
                <a:solidFill>
                  <a:srgbClr val="B72033"/>
                </a:solidFill>
                <a:latin typeface="Century Gothic"/>
                <a:ea typeface="Century Gothic"/>
                <a:cs typeface="Century Gothic"/>
              </a:rPr>
            </a:br>
            <a:r>
              <a:rPr lang="en-GB" sz="2000" dirty="0">
                <a:solidFill>
                  <a:srgbClr val="B72033"/>
                </a:solidFill>
                <a:latin typeface="Century Gothic"/>
                <a:ea typeface="Century Gothic"/>
                <a:cs typeface="Century Gothic"/>
              </a:rPr>
              <a:t>Health &amp; Wellness Signature </a:t>
            </a:r>
            <a:br>
              <a:rPr lang="en-GB" sz="2000" dirty="0">
                <a:solidFill>
                  <a:srgbClr val="B72033"/>
                </a:solidFill>
                <a:latin typeface="Century Gothic"/>
                <a:ea typeface="Century Gothic"/>
                <a:cs typeface="Century Gothic"/>
              </a:rPr>
            </a:br>
            <a:r>
              <a:rPr lang="en-GB" sz="2000" dirty="0">
                <a:solidFill>
                  <a:srgbClr val="B72033"/>
                </a:solidFill>
                <a:latin typeface="Century Gothic"/>
                <a:ea typeface="Century Gothic"/>
                <a:cs typeface="Century Gothic"/>
              </a:rPr>
              <a:t>Packages in Southeast Asia</a:t>
            </a:r>
            <a:br>
              <a:rPr lang="en-GB" sz="2000" dirty="0">
                <a:solidFill>
                  <a:srgbClr val="B72033"/>
                </a:solidFill>
                <a:latin typeface="Century Gothic"/>
                <a:ea typeface="Century Gothic"/>
                <a:cs typeface="Century Gothic"/>
              </a:rPr>
            </a:br>
            <a:r>
              <a:rPr lang="en-GB" sz="2000" dirty="0">
                <a:solidFill>
                  <a:srgbClr val="B72033"/>
                </a:solidFill>
                <a:latin typeface="Century Gothic"/>
                <a:ea typeface="Century Gothic"/>
                <a:cs typeface="Century Gothic"/>
              </a:rPr>
              <a:t> </a:t>
            </a:r>
            <a:br>
              <a:rPr lang="en-GB" sz="2000" dirty="0">
                <a:solidFill>
                  <a:srgbClr val="B72033"/>
                </a:solidFill>
                <a:latin typeface="Century Gothic"/>
                <a:ea typeface="Century Gothic"/>
                <a:cs typeface="Century Gothic"/>
              </a:rPr>
            </a:br>
            <a:r>
              <a:rPr lang="en-GB" sz="2000" dirty="0">
                <a:solidFill>
                  <a:srgbClr val="B72033"/>
                </a:solidFill>
                <a:latin typeface="Century Gothic"/>
                <a:ea typeface="Century Gothic"/>
                <a:cs typeface="Century Gothic"/>
              </a:rPr>
              <a:t>• by </a:t>
            </a:r>
            <a:r>
              <a:rPr lang="en-GB" sz="2000" b="1" dirty="0">
                <a:solidFill>
                  <a:srgbClr val="B72033"/>
                </a:solidFill>
                <a:latin typeface="Century Gothic"/>
                <a:ea typeface="Century Gothic"/>
                <a:cs typeface="Century Gothic"/>
              </a:rPr>
              <a:t>Red Elephant Reps</a:t>
            </a:r>
            <a:r>
              <a:rPr lang="en-US" sz="2000" b="1" dirty="0">
                <a:solidFill>
                  <a:srgbClr val="B72033"/>
                </a:solidFill>
                <a:latin typeface="Century Gothic"/>
                <a:ea typeface="Century Gothic"/>
                <a:cs typeface="Century Gothic"/>
              </a:rPr>
              <a:t> </a:t>
            </a:r>
            <a:endParaRPr sz="2000" b="1" dirty="0">
              <a:solidFill>
                <a:srgbClr val="B7203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30490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08540" y="254829"/>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PANCHAKARAMA</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08540" y="865638"/>
            <a:ext cx="6005017" cy="3693319"/>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err="1">
                <a:latin typeface="Century Gothic" panose="020B0502020202020204" pitchFamily="34" charset="0"/>
              </a:rPr>
              <a:t>Panchakarama</a:t>
            </a:r>
            <a:r>
              <a:rPr lang="en-US" sz="1300" dirty="0">
                <a:latin typeface="Century Gothic" panose="020B0502020202020204" pitchFamily="34" charset="0"/>
              </a:rPr>
              <a:t> is a group of therapies that work together to purify the body and thus reduce the development of disease and aging. This Invigorating and </a:t>
            </a:r>
            <a:r>
              <a:rPr lang="en-US" sz="1300" dirty="0" err="1">
                <a:latin typeface="Century Gothic" panose="020B0502020202020204" pitchFamily="34" charset="0"/>
              </a:rPr>
              <a:t>energising</a:t>
            </a:r>
            <a:r>
              <a:rPr lang="en-US" sz="1300" dirty="0">
                <a:latin typeface="Century Gothic" panose="020B0502020202020204" pitchFamily="34" charset="0"/>
              </a:rPr>
              <a:t> treatment can last from 1 to 3 weeks, depending on the needs of the client. It is beneficial for chronic pain, arthritis, allergies, asthma, auto immune disorders, obesity, infertility, diabetes, hypertension, insomnia, skin and digestive disorders. The therapies detoxify and enhance the power of digestion and metabolism.</a:t>
            </a:r>
          </a:p>
          <a:p>
            <a:br>
              <a:rPr lang="en-US" sz="1300" dirty="0">
                <a:latin typeface="Century Gothic" panose="020B0502020202020204" pitchFamily="34" charset="0"/>
              </a:rPr>
            </a:br>
            <a:r>
              <a:rPr lang="en-US" sz="1300" b="1" dirty="0">
                <a:solidFill>
                  <a:srgbClr val="B72032"/>
                </a:solidFill>
                <a:latin typeface="Century Gothic" panose="020B0502020202020204" pitchFamily="34" charset="0"/>
                <a:cs typeface="Calibri" panose="020F0502020204030204" pitchFamily="34" charset="0"/>
              </a:rPr>
              <a:t>Inclusions: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Accommodation for the full duration of the treatment</a:t>
            </a:r>
          </a:p>
          <a:p>
            <a:pPr marL="285750" indent="-285750" fontAlgn="base">
              <a:buClr>
                <a:srgbClr val="B72032"/>
              </a:buClr>
              <a:buFont typeface="Arial" panose="020B0604020202020204" pitchFamily="34" charset="0"/>
              <a:buChar char="•"/>
            </a:pPr>
            <a:r>
              <a:rPr lang="en-US" sz="1300" dirty="0" err="1">
                <a:latin typeface="Century Gothic" panose="020B0502020202020204" pitchFamily="34" charset="0"/>
              </a:rPr>
              <a:t>Personalised</a:t>
            </a:r>
            <a:r>
              <a:rPr lang="en-US" sz="1300" dirty="0">
                <a:latin typeface="Century Gothic" panose="020B0502020202020204" pitchFamily="34" charset="0"/>
              </a:rPr>
              <a:t> detoxifying Panchakarma treatment, depending on your needs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Detoxification through a </a:t>
            </a:r>
            <a:r>
              <a:rPr lang="en-US" sz="1300" dirty="0" err="1">
                <a:latin typeface="Century Gothic" panose="020B0502020202020204" pitchFamily="34" charset="0"/>
              </a:rPr>
              <a:t>personalised</a:t>
            </a:r>
            <a:r>
              <a:rPr lang="en-US" sz="1300" dirty="0">
                <a:latin typeface="Century Gothic" panose="020B0502020202020204" pitchFamily="34" charset="0"/>
              </a:rPr>
              <a:t> Ayurvedic diet including </a:t>
            </a:r>
            <a:r>
              <a:rPr lang="en-US" sz="1300" dirty="0" err="1">
                <a:latin typeface="Century Gothic" panose="020B0502020202020204" pitchFamily="34" charset="0"/>
              </a:rPr>
              <a:t>appetising</a:t>
            </a:r>
            <a:r>
              <a:rPr lang="en-US" sz="1300" dirty="0">
                <a:latin typeface="Century Gothic" panose="020B0502020202020204" pitchFamily="34" charset="0"/>
              </a:rPr>
              <a:t> and digestive herbs </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Therapies for loosening and removing the toxins</a:t>
            </a:r>
          </a:p>
          <a:p>
            <a:pPr marL="285750" indent="-285750" fontAlgn="base">
              <a:buClr>
                <a:srgbClr val="B72032"/>
              </a:buClr>
              <a:buFont typeface="Arial" panose="020B0604020202020204" pitchFamily="34" charset="0"/>
              <a:buChar char="•"/>
            </a:pPr>
            <a:endParaRPr lang="en-US" sz="1300" dirty="0">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673402" y="723474"/>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4983" y="2169421"/>
            <a:ext cx="3129886" cy="4695975"/>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9080" y="-11370"/>
            <a:ext cx="3141694" cy="2093951"/>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4">
            <a:extLst>
              <a:ext uri="{28A0092B-C50C-407E-A947-70E740481C1C}">
                <a14:useLocalDpi xmlns:a14="http://schemas.microsoft.com/office/drawing/2010/main" val="0"/>
              </a:ext>
            </a:extLst>
          </a:blip>
          <a:srcRect l="2760" t="25635" r="3260" b="8198"/>
          <a:stretch/>
        </p:blipFill>
        <p:spPr>
          <a:xfrm>
            <a:off x="9812739" y="3616656"/>
            <a:ext cx="2361063" cy="1542197"/>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12739" y="3614103"/>
            <a:ext cx="2436871" cy="1541961"/>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6674" y="5242242"/>
            <a:ext cx="2442937" cy="1623154"/>
          </a:xfrm>
          <a:prstGeom prst="rect">
            <a:avLst/>
          </a:prstGeom>
        </p:spPr>
      </p:pic>
      <p:cxnSp>
        <p:nvCxnSpPr>
          <p:cNvPr id="16" name="Straight Connector 15">
            <a:extLst>
              <a:ext uri="{FF2B5EF4-FFF2-40B4-BE49-F238E27FC236}">
                <a16:creationId xmlns:a16="http://schemas.microsoft.com/office/drawing/2014/main" id="{FC2F50F1-04B4-4B1E-9D53-965B17D97579}"/>
              </a:ext>
            </a:extLst>
          </p:cNvPr>
          <p:cNvCxnSpPr/>
          <p:nvPr/>
        </p:nvCxnSpPr>
        <p:spPr>
          <a:xfrm>
            <a:off x="673401" y="5208760"/>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4F774DC-A6DA-42A3-B80A-C437D35DF461}"/>
              </a:ext>
            </a:extLst>
          </p:cNvPr>
          <p:cNvSpPr txBox="1"/>
          <p:nvPr/>
        </p:nvSpPr>
        <p:spPr>
          <a:xfrm>
            <a:off x="308539" y="4723493"/>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NAVARAKIZHI</a:t>
            </a:r>
            <a:endParaRPr lang="x-none" sz="2000" b="1" dirty="0">
              <a:solidFill>
                <a:srgbClr val="B72032"/>
              </a:solidFill>
              <a:latin typeface="Century Gothic" panose="020B0502020202020204" pitchFamily="34" charset="0"/>
            </a:endParaRPr>
          </a:p>
        </p:txBody>
      </p:sp>
      <p:sp>
        <p:nvSpPr>
          <p:cNvPr id="22" name="TextBox 21">
            <a:extLst>
              <a:ext uri="{FF2B5EF4-FFF2-40B4-BE49-F238E27FC236}">
                <a16:creationId xmlns:a16="http://schemas.microsoft.com/office/drawing/2014/main" id="{DB8AFE0D-AA4A-466D-A483-EB0B0908406D}"/>
              </a:ext>
            </a:extLst>
          </p:cNvPr>
          <p:cNvSpPr txBox="1"/>
          <p:nvPr/>
        </p:nvSpPr>
        <p:spPr>
          <a:xfrm>
            <a:off x="363130" y="5288140"/>
            <a:ext cx="5895835" cy="1292662"/>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This is one of the most popular therapies used for the purpose of rejuvenation of the body. This type of massage uses a special type of medicated rice. The therapy endows several benefits to a healthy person as well as to the ill. “</a:t>
            </a:r>
            <a:r>
              <a:rPr lang="en-US" sz="1300" dirty="0" err="1">
                <a:latin typeface="Century Gothic" panose="020B0502020202020204" pitchFamily="34" charset="0"/>
              </a:rPr>
              <a:t>Navarakizhi</a:t>
            </a:r>
            <a:r>
              <a:rPr lang="en-US" sz="1300" dirty="0">
                <a:latin typeface="Century Gothic" panose="020B0502020202020204" pitchFamily="34" charset="0"/>
              </a:rPr>
              <a:t>” improves complexion of the skin, promote digestion and restores </a:t>
            </a:r>
            <a:r>
              <a:rPr lang="en-US" sz="1300" dirty="0" err="1">
                <a:latin typeface="Century Gothic" panose="020B0502020202020204" pitchFamily="34" charset="0"/>
              </a:rPr>
              <a:t>vigour</a:t>
            </a:r>
            <a:r>
              <a:rPr lang="en-US" sz="1300" dirty="0">
                <a:latin typeface="Century Gothic" panose="020B0502020202020204" pitchFamily="34" charset="0"/>
              </a:rPr>
              <a:t>.</a:t>
            </a:r>
          </a:p>
        </p:txBody>
      </p:sp>
      <p:pic>
        <p:nvPicPr>
          <p:cNvPr id="24" name="Picture 23">
            <a:extLst>
              <a:ext uri="{FF2B5EF4-FFF2-40B4-BE49-F238E27FC236}">
                <a16:creationId xmlns:a16="http://schemas.microsoft.com/office/drawing/2014/main" id="{5CECD4B2-6DFA-43AA-93DC-90AFD94F0D6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08112" y="-13648"/>
            <a:ext cx="2383888" cy="3575714"/>
          </a:xfrm>
          <a:prstGeom prst="rect">
            <a:avLst/>
          </a:prstGeom>
        </p:spPr>
      </p:pic>
    </p:spTree>
    <p:extLst>
      <p:ext uri="{BB962C8B-B14F-4D97-AF65-F5344CB8AC3E}">
        <p14:creationId xmlns:p14="http://schemas.microsoft.com/office/powerpoint/2010/main" val="4182941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454085" y="2284923"/>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NAVARAKIZHI</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3326562"/>
            <a:ext cx="5895835" cy="1692771"/>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This is one of the most popular therapies used for the purpose of rejuvenation of the body. This type of massage uses a special type of medicated rice. The therapy endows several benefits to a healthy person as well as to the ill. “</a:t>
            </a:r>
            <a:r>
              <a:rPr lang="en-US" sz="1300" dirty="0" err="1">
                <a:latin typeface="Century Gothic" panose="020B0502020202020204" pitchFamily="34" charset="0"/>
              </a:rPr>
              <a:t>Navarakizhi</a:t>
            </a:r>
            <a:r>
              <a:rPr lang="en-US" sz="1300" dirty="0">
                <a:latin typeface="Century Gothic" panose="020B0502020202020204" pitchFamily="34" charset="0"/>
              </a:rPr>
              <a:t>” improves complexion of the skin, promote digestion and restores </a:t>
            </a:r>
            <a:r>
              <a:rPr lang="en-US" sz="1300" dirty="0" err="1">
                <a:latin typeface="Century Gothic" panose="020B0502020202020204" pitchFamily="34" charset="0"/>
              </a:rPr>
              <a:t>vigour</a:t>
            </a:r>
            <a:r>
              <a:rPr lang="en-US" sz="1300" dirty="0">
                <a:latin typeface="Century Gothic" panose="020B0502020202020204" pitchFamily="34" charset="0"/>
              </a:rPr>
              <a:t>.</a:t>
            </a:r>
          </a:p>
          <a:p>
            <a:br>
              <a:rPr lang="en-US" sz="1300" dirty="0">
                <a:latin typeface="Century Gothic" panose="020B0502020202020204" pitchFamily="34" charset="0"/>
              </a:rPr>
            </a:br>
            <a:r>
              <a:rPr lang="en-US" sz="1300" b="1" dirty="0">
                <a:solidFill>
                  <a:srgbClr val="B72032"/>
                </a:solidFill>
                <a:latin typeface="Century Gothic" panose="020B0502020202020204" pitchFamily="34" charset="0"/>
                <a:cs typeface="Calibri" panose="020F0502020204030204" pitchFamily="34" charset="0"/>
              </a:rPr>
              <a:t>Pricing: </a:t>
            </a:r>
            <a:r>
              <a:rPr lang="en-US" sz="1300" dirty="0">
                <a:latin typeface="Century Gothic" panose="020B0502020202020204" pitchFamily="34" charset="0"/>
              </a:rPr>
              <a:t>2000 THB for 60 min</a:t>
            </a:r>
            <a:endParaRPr lang="en-US" sz="1300" dirty="0">
              <a:solidFill>
                <a:srgbClr val="00B050"/>
              </a:solidFill>
              <a:latin typeface="Century Gothic" panose="020B0502020202020204" pitchFamily="34" charset="0"/>
            </a:endParaRP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539651" y="1669717"/>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4983" y="2156346"/>
            <a:ext cx="3129886" cy="470847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4">
            <a:extLst>
              <a:ext uri="{28A0092B-C50C-407E-A947-70E740481C1C}">
                <a14:useLocalDpi xmlns:a14="http://schemas.microsoft.com/office/drawing/2010/main" val="0"/>
              </a:ext>
            </a:extLst>
          </a:blip>
          <a:srcRect t="-1306"/>
          <a:stretch/>
        </p:blipFill>
        <p:spPr>
          <a:xfrm>
            <a:off x="6605516" y="-27295"/>
            <a:ext cx="3125338" cy="2115402"/>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740" y="5254387"/>
            <a:ext cx="2379260" cy="1603613"/>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8112" y="-13648"/>
            <a:ext cx="2383888" cy="3575714"/>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8112" y="3648763"/>
            <a:ext cx="2383888" cy="1532575"/>
          </a:xfrm>
          <a:prstGeom prst="rect">
            <a:avLst/>
          </a:prstGeom>
        </p:spPr>
      </p:pic>
    </p:spTree>
    <p:extLst>
      <p:ext uri="{BB962C8B-B14F-4D97-AF65-F5344CB8AC3E}">
        <p14:creationId xmlns:p14="http://schemas.microsoft.com/office/powerpoint/2010/main" val="3842829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56772" y="3073649"/>
            <a:ext cx="3635228" cy="3784350"/>
            <a:chOff x="8556772" y="3073649"/>
            <a:chExt cx="3635228" cy="3784350"/>
          </a:xfrm>
        </p:grpSpPr>
        <p:pic>
          <p:nvPicPr>
            <p:cNvPr id="4100" name="Picture 4" descr="Traditional Thai Dance at The Old Chiang Mai Cultural Cent… | Flick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56772" y="3073649"/>
              <a:ext cx="3635228" cy="24270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aditional Khantoke Dinner and Show from Chiang Mai | Chiang Mai ..."/>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56772" y="5595938"/>
              <a:ext cx="3635227" cy="126206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111;p3"/>
          <p:cNvSpPr/>
          <p:nvPr/>
        </p:nvSpPr>
        <p:spPr>
          <a:xfrm>
            <a:off x="0" y="-1"/>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112;p3"/>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14;p3"/>
          <p:cNvSpPr/>
          <p:nvPr/>
        </p:nvSpPr>
        <p:spPr>
          <a:xfrm>
            <a:off x="1354666" y="64532"/>
            <a:ext cx="7202105" cy="523180"/>
          </a:xfrm>
          <a:prstGeom prst="rect">
            <a:avLst/>
          </a:prstGeom>
          <a:noFill/>
          <a:ln>
            <a:noFill/>
          </a:ln>
        </p:spPr>
        <p:txBody>
          <a:bodyPr spcFirstLastPara="1" wrap="square" lIns="91425" tIns="45700" rIns="91425" bIns="45700" anchor="t" anchorCtr="0">
            <a:spAutoFit/>
          </a:bodyPr>
          <a:lstStyle/>
          <a:p>
            <a:pPr lvl="0"/>
            <a:r>
              <a:rPr lang="en-GB" sz="2800" dirty="0">
                <a:solidFill>
                  <a:schemeClr val="lt1"/>
                </a:solidFill>
                <a:latin typeface="Century Gothic"/>
                <a:ea typeface="Century Gothic"/>
                <a:cs typeface="Century Gothic"/>
              </a:rPr>
              <a:t>Chiang Mai – The Rose Of The North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69" y="557999"/>
            <a:ext cx="3755528" cy="6300000"/>
          </a:xfrm>
          <a:prstGeom prst="rect">
            <a:avLst/>
          </a:prstGeom>
        </p:spPr>
      </p:pic>
      <p:sp>
        <p:nvSpPr>
          <p:cNvPr id="18" name="Rounded Rectangle 17"/>
          <p:cNvSpPr/>
          <p:nvPr/>
        </p:nvSpPr>
        <p:spPr>
          <a:xfrm>
            <a:off x="1446865" y="1205248"/>
            <a:ext cx="1048685" cy="290151"/>
          </a:xfrm>
          <a:prstGeom prst="round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62661" y="1218400"/>
            <a:ext cx="104868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Mai</a:t>
            </a:r>
          </a:p>
        </p:txBody>
      </p:sp>
      <p:sp>
        <p:nvSpPr>
          <p:cNvPr id="13" name="Freeform 12">
            <a:extLst>
              <a:ext uri="{FF2B5EF4-FFF2-40B4-BE49-F238E27FC236}">
                <a16:creationId xmlns:a16="http://schemas.microsoft.com/office/drawing/2014/main" id="{74768BF6-1858-B84A-9721-B64F3FD2CA4A}"/>
              </a:ext>
            </a:extLst>
          </p:cNvPr>
          <p:cNvSpPr/>
          <p:nvPr/>
        </p:nvSpPr>
        <p:spPr>
          <a:xfrm>
            <a:off x="5072743" y="609600"/>
            <a:ext cx="7130143" cy="2362200"/>
          </a:xfrm>
          <a:custGeom>
            <a:avLst/>
            <a:gdLst>
              <a:gd name="connsiteX0" fmla="*/ 7130143 w 7130143"/>
              <a:gd name="connsiteY0" fmla="*/ 0 h 2362200"/>
              <a:gd name="connsiteX1" fmla="*/ 1534886 w 7130143"/>
              <a:gd name="connsiteY1" fmla="*/ 0 h 2362200"/>
              <a:gd name="connsiteX2" fmla="*/ 0 w 7130143"/>
              <a:gd name="connsiteY2" fmla="*/ 2362200 h 2362200"/>
              <a:gd name="connsiteX3" fmla="*/ 7119257 w 7130143"/>
              <a:gd name="connsiteY3" fmla="*/ 2362200 h 2362200"/>
              <a:gd name="connsiteX4" fmla="*/ 7130143 w 7130143"/>
              <a:gd name="connsiteY4" fmla="*/ 0 h 2362200"/>
              <a:gd name="connsiteX0" fmla="*/ 7130143 w 7130143"/>
              <a:gd name="connsiteY0" fmla="*/ 0 h 2362200"/>
              <a:gd name="connsiteX1" fmla="*/ 2155372 w 7130143"/>
              <a:gd name="connsiteY1" fmla="*/ 21772 h 2362200"/>
              <a:gd name="connsiteX2" fmla="*/ 0 w 7130143"/>
              <a:gd name="connsiteY2" fmla="*/ 2362200 h 2362200"/>
              <a:gd name="connsiteX3" fmla="*/ 7119257 w 7130143"/>
              <a:gd name="connsiteY3" fmla="*/ 2362200 h 2362200"/>
              <a:gd name="connsiteX4" fmla="*/ 7130143 w 7130143"/>
              <a:gd name="connsiteY4" fmla="*/ 0 h 2362200"/>
              <a:gd name="connsiteX0" fmla="*/ 7130143 w 7130143"/>
              <a:gd name="connsiteY0" fmla="*/ 0 h 2362200"/>
              <a:gd name="connsiteX1" fmla="*/ 1861458 w 7130143"/>
              <a:gd name="connsiteY1" fmla="*/ 43544 h 2362200"/>
              <a:gd name="connsiteX2" fmla="*/ 0 w 7130143"/>
              <a:gd name="connsiteY2" fmla="*/ 2362200 h 2362200"/>
              <a:gd name="connsiteX3" fmla="*/ 7119257 w 7130143"/>
              <a:gd name="connsiteY3" fmla="*/ 2362200 h 2362200"/>
              <a:gd name="connsiteX4" fmla="*/ 7130143 w 7130143"/>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143" h="2362200">
                <a:moveTo>
                  <a:pt x="7130143" y="0"/>
                </a:moveTo>
                <a:lnTo>
                  <a:pt x="1861458" y="43544"/>
                </a:lnTo>
                <a:lnTo>
                  <a:pt x="0" y="2362200"/>
                </a:lnTo>
                <a:lnTo>
                  <a:pt x="7119257" y="2362200"/>
                </a:lnTo>
                <a:cubicBezTo>
                  <a:pt x="7122886" y="1574800"/>
                  <a:pt x="7126514" y="787400"/>
                  <a:pt x="7130143" y="0"/>
                </a:cubicBezTo>
                <a:close/>
              </a:path>
            </a:pathLst>
          </a:custGeom>
          <a:blipFill>
            <a:blip r:embed="rId5" cstate="screen">
              <a:extLst>
                <a:ext uri="{28A0092B-C50C-407E-A947-70E740481C1C}">
                  <a14:useLocalDpi xmlns:a14="http://schemas.microsoft.com/office/drawing/2010/main"/>
                </a:ext>
              </a:extLst>
            </a:blip>
            <a:stretch>
              <a:fillRect l="-1000" t="-1000" r="-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Freeform 13">
            <a:extLst>
              <a:ext uri="{FF2B5EF4-FFF2-40B4-BE49-F238E27FC236}">
                <a16:creationId xmlns:a16="http://schemas.microsoft.com/office/drawing/2014/main" id="{8A1E817D-AEAF-A74E-9A33-3047A5584CA6}"/>
              </a:ext>
            </a:extLst>
          </p:cNvPr>
          <p:cNvSpPr/>
          <p:nvPr/>
        </p:nvSpPr>
        <p:spPr>
          <a:xfrm>
            <a:off x="4572000" y="3080657"/>
            <a:ext cx="3875314" cy="3799114"/>
          </a:xfrm>
          <a:custGeom>
            <a:avLst/>
            <a:gdLst>
              <a:gd name="connsiteX0" fmla="*/ 3853543 w 3875314"/>
              <a:gd name="connsiteY0" fmla="*/ 0 h 3799114"/>
              <a:gd name="connsiteX1" fmla="*/ 435429 w 3875314"/>
              <a:gd name="connsiteY1" fmla="*/ 0 h 3799114"/>
              <a:gd name="connsiteX2" fmla="*/ 0 w 3875314"/>
              <a:gd name="connsiteY2" fmla="*/ 446314 h 3799114"/>
              <a:gd name="connsiteX3" fmla="*/ 2471057 w 3875314"/>
              <a:gd name="connsiteY3" fmla="*/ 3799114 h 3799114"/>
              <a:gd name="connsiteX4" fmla="*/ 3875314 w 3875314"/>
              <a:gd name="connsiteY4" fmla="*/ 3799114 h 3799114"/>
              <a:gd name="connsiteX5" fmla="*/ 3853543 w 3875314"/>
              <a:gd name="connsiteY5" fmla="*/ 0 h 379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5314" h="3799114">
                <a:moveTo>
                  <a:pt x="3853543" y="0"/>
                </a:moveTo>
                <a:lnTo>
                  <a:pt x="435429" y="0"/>
                </a:lnTo>
                <a:lnTo>
                  <a:pt x="0" y="446314"/>
                </a:lnTo>
                <a:lnTo>
                  <a:pt x="2471057" y="3799114"/>
                </a:lnTo>
                <a:lnTo>
                  <a:pt x="3875314" y="3799114"/>
                </a:lnTo>
                <a:lnTo>
                  <a:pt x="3853543" y="0"/>
                </a:lnTo>
                <a:close/>
              </a:path>
            </a:pathLst>
          </a:custGeom>
          <a:blipFill dpi="0" rotWithShape="1">
            <a:blip r:embed="rId6"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TextBox 4">
            <a:extLst>
              <a:ext uri="{FF2B5EF4-FFF2-40B4-BE49-F238E27FC236}">
                <a16:creationId xmlns:a16="http://schemas.microsoft.com/office/drawing/2014/main" id="{C7150B44-7D5B-4A4B-8BB5-5A7EE5385A41}"/>
              </a:ext>
            </a:extLst>
          </p:cNvPr>
          <p:cNvSpPr txBox="1"/>
          <p:nvPr/>
        </p:nvSpPr>
        <p:spPr>
          <a:xfrm>
            <a:off x="1880796" y="3221388"/>
            <a:ext cx="84670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Bangkok</a:t>
            </a:r>
          </a:p>
        </p:txBody>
      </p:sp>
      <p:sp>
        <p:nvSpPr>
          <p:cNvPr id="7" name="Freeform: Shape 6">
            <a:extLst>
              <a:ext uri="{FF2B5EF4-FFF2-40B4-BE49-F238E27FC236}">
                <a16:creationId xmlns:a16="http://schemas.microsoft.com/office/drawing/2014/main" id="{76F70BD7-9143-47BE-82B9-7241489333B9}"/>
              </a:ext>
            </a:extLst>
          </p:cNvPr>
          <p:cNvSpPr/>
          <p:nvPr/>
        </p:nvSpPr>
        <p:spPr>
          <a:xfrm>
            <a:off x="1297172" y="1360967"/>
            <a:ext cx="544471" cy="1998921"/>
          </a:xfrm>
          <a:custGeom>
            <a:avLst/>
            <a:gdLst>
              <a:gd name="connsiteX0" fmla="*/ 489098 w 544471"/>
              <a:gd name="connsiteY0" fmla="*/ 1998921 h 1998921"/>
              <a:gd name="connsiteX1" fmla="*/ 499730 w 544471"/>
              <a:gd name="connsiteY1" fmla="*/ 1031359 h 1998921"/>
              <a:gd name="connsiteX2" fmla="*/ 0 w 544471"/>
              <a:gd name="connsiteY2" fmla="*/ 0 h 1998921"/>
            </a:gdLst>
            <a:ahLst/>
            <a:cxnLst>
              <a:cxn ang="0">
                <a:pos x="connsiteX0" y="connsiteY0"/>
              </a:cxn>
              <a:cxn ang="0">
                <a:pos x="connsiteX1" y="connsiteY1"/>
              </a:cxn>
              <a:cxn ang="0">
                <a:pos x="connsiteX2" y="connsiteY2"/>
              </a:cxn>
            </a:cxnLst>
            <a:rect l="l" t="t" r="r" b="b"/>
            <a:pathLst>
              <a:path w="544471" h="1998921">
                <a:moveTo>
                  <a:pt x="489098" y="1998921"/>
                </a:moveTo>
                <a:cubicBezTo>
                  <a:pt x="535172" y="1681716"/>
                  <a:pt x="581246" y="1364512"/>
                  <a:pt x="499730" y="1031359"/>
                </a:cubicBezTo>
                <a:cubicBezTo>
                  <a:pt x="418214" y="698206"/>
                  <a:pt x="209107" y="349103"/>
                  <a:pt x="0" y="0"/>
                </a:cubicBezTo>
              </a:path>
            </a:pathLst>
          </a:custGeom>
          <a:noFill/>
          <a:ln>
            <a:solidFill>
              <a:srgbClr val="8015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6C915D-1106-47A8-A6EE-7DBE3553CF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375" y="3154769"/>
            <a:ext cx="224575" cy="314405"/>
          </a:xfrm>
          <a:prstGeom prst="rect">
            <a:avLst/>
          </a:prstGeom>
        </p:spPr>
      </p:pic>
      <p:pic>
        <p:nvPicPr>
          <p:cNvPr id="8" name="Picture 7">
            <a:extLst>
              <a:ext uri="{FF2B5EF4-FFF2-40B4-BE49-F238E27FC236}">
                <a16:creationId xmlns:a16="http://schemas.microsoft.com/office/drawing/2014/main" id="{F1CB7420-C606-4F46-9B89-BFCCA41F1D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4392" y="1125905"/>
            <a:ext cx="224575" cy="314405"/>
          </a:xfrm>
          <a:prstGeom prst="rect">
            <a:avLst/>
          </a:prstGeom>
        </p:spPr>
      </p:pic>
      <p:pic>
        <p:nvPicPr>
          <p:cNvPr id="6" name="Picture 5">
            <a:extLst>
              <a:ext uri="{FF2B5EF4-FFF2-40B4-BE49-F238E27FC236}">
                <a16:creationId xmlns:a16="http://schemas.microsoft.com/office/drawing/2014/main" id="{C59BFDBD-09CA-4DD7-834D-2E48BDE38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2179" y="709442"/>
            <a:ext cx="224575" cy="314405"/>
          </a:xfrm>
          <a:prstGeom prst="rect">
            <a:avLst/>
          </a:prstGeom>
        </p:spPr>
      </p:pic>
      <p:sp>
        <p:nvSpPr>
          <p:cNvPr id="12" name="TextBox 11">
            <a:extLst>
              <a:ext uri="{FF2B5EF4-FFF2-40B4-BE49-F238E27FC236}">
                <a16:creationId xmlns:a16="http://schemas.microsoft.com/office/drawing/2014/main" id="{F282AE24-6C21-4306-9629-4E20CA2AF508}"/>
              </a:ext>
            </a:extLst>
          </p:cNvPr>
          <p:cNvSpPr txBox="1"/>
          <p:nvPr/>
        </p:nvSpPr>
        <p:spPr>
          <a:xfrm>
            <a:off x="1615061" y="818963"/>
            <a:ext cx="100059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Rai</a:t>
            </a:r>
          </a:p>
        </p:txBody>
      </p:sp>
      <p:pic>
        <p:nvPicPr>
          <p:cNvPr id="15" name="Picture 14">
            <a:extLst>
              <a:ext uri="{FF2B5EF4-FFF2-40B4-BE49-F238E27FC236}">
                <a16:creationId xmlns:a16="http://schemas.microsoft.com/office/drawing/2014/main" id="{29F7CC25-F711-43D3-87B9-45A069AD73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383" y="5438735"/>
            <a:ext cx="224575" cy="314405"/>
          </a:xfrm>
          <a:prstGeom prst="rect">
            <a:avLst/>
          </a:prstGeom>
        </p:spPr>
      </p:pic>
      <p:pic>
        <p:nvPicPr>
          <p:cNvPr id="20" name="Picture 19">
            <a:extLst>
              <a:ext uri="{FF2B5EF4-FFF2-40B4-BE49-F238E27FC236}">
                <a16:creationId xmlns:a16="http://schemas.microsoft.com/office/drawing/2014/main" id="{146D9C26-1739-41DA-BC87-3DC441971D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091" y="5417690"/>
            <a:ext cx="224575" cy="314405"/>
          </a:xfrm>
          <a:prstGeom prst="rect">
            <a:avLst/>
          </a:prstGeom>
        </p:spPr>
      </p:pic>
      <p:sp>
        <p:nvSpPr>
          <p:cNvPr id="22" name="TextBox 21">
            <a:extLst>
              <a:ext uri="{FF2B5EF4-FFF2-40B4-BE49-F238E27FC236}">
                <a16:creationId xmlns:a16="http://schemas.microsoft.com/office/drawing/2014/main" id="{9969C7D2-3FA6-4735-89B3-1186F3849B51}"/>
              </a:ext>
            </a:extLst>
          </p:cNvPr>
          <p:cNvSpPr txBox="1"/>
          <p:nvPr/>
        </p:nvSpPr>
        <p:spPr>
          <a:xfrm>
            <a:off x="1242135" y="5594600"/>
            <a:ext cx="56938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Krabi</a:t>
            </a:r>
          </a:p>
        </p:txBody>
      </p:sp>
      <p:sp>
        <p:nvSpPr>
          <p:cNvPr id="24" name="TextBox 23">
            <a:extLst>
              <a:ext uri="{FF2B5EF4-FFF2-40B4-BE49-F238E27FC236}">
                <a16:creationId xmlns:a16="http://schemas.microsoft.com/office/drawing/2014/main" id="{2C815DD6-A78A-4256-9FE7-B80EA350B856}"/>
              </a:ext>
            </a:extLst>
          </p:cNvPr>
          <p:cNvSpPr txBox="1"/>
          <p:nvPr/>
        </p:nvSpPr>
        <p:spPr>
          <a:xfrm>
            <a:off x="541245" y="5733099"/>
            <a:ext cx="69121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Phuket</a:t>
            </a:r>
          </a:p>
        </p:txBody>
      </p:sp>
      <p:sp>
        <p:nvSpPr>
          <p:cNvPr id="17" name="TextBox 16">
            <a:extLst>
              <a:ext uri="{FF2B5EF4-FFF2-40B4-BE49-F238E27FC236}">
                <a16:creationId xmlns:a16="http://schemas.microsoft.com/office/drawing/2014/main" id="{3237FB20-9752-4464-A717-AB6946EEDEC6}"/>
              </a:ext>
            </a:extLst>
          </p:cNvPr>
          <p:cNvSpPr txBox="1"/>
          <p:nvPr/>
        </p:nvSpPr>
        <p:spPr>
          <a:xfrm>
            <a:off x="1647548" y="5044767"/>
            <a:ext cx="97013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Koh Samui</a:t>
            </a:r>
          </a:p>
        </p:txBody>
      </p:sp>
      <p:pic>
        <p:nvPicPr>
          <p:cNvPr id="19" name="Picture 18">
            <a:extLst>
              <a:ext uri="{FF2B5EF4-FFF2-40B4-BE49-F238E27FC236}">
                <a16:creationId xmlns:a16="http://schemas.microsoft.com/office/drawing/2014/main" id="{316E633E-3CEE-4198-85F4-D0A5C48189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2773" y="4868861"/>
            <a:ext cx="224575" cy="314405"/>
          </a:xfrm>
          <a:prstGeom prst="rect">
            <a:avLst/>
          </a:prstGeom>
        </p:spPr>
      </p:pic>
    </p:spTree>
    <p:extLst>
      <p:ext uri="{BB962C8B-B14F-4D97-AF65-F5344CB8AC3E}">
        <p14:creationId xmlns:p14="http://schemas.microsoft.com/office/powerpoint/2010/main" val="224756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44731-C017-41F5-A4D5-C169B356501D}"/>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EC1432CA-D08C-4F14-8BC6-C45965AD0DB3}"/>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102909"/>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3"/>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066850"/>
            <a:ext cx="2505814" cy="338554"/>
          </a:xfrm>
          <a:prstGeom prst="rect">
            <a:avLst/>
          </a:prstGeom>
          <a:noFill/>
        </p:spPr>
        <p:txBody>
          <a:bodyPr wrap="none" rtlCol="0">
            <a:spAutoFit/>
          </a:bodyPr>
          <a:lstStyle/>
          <a:p>
            <a:r>
              <a:rPr lang="en-US" sz="1600" dirty="0">
                <a:solidFill>
                  <a:schemeClr val="bg1"/>
                </a:solidFill>
                <a:latin typeface="Century Gothic" panose="020B0502020202020204" pitchFamily="34" charset="0"/>
              </a:rPr>
              <a:t>Chiang Mai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3607050"/>
            <a:ext cx="5347679" cy="2092881"/>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The former headquarters of the Borneo Timber Company dating back to 1889 </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An intimate boutique hotel that combines old world elegance with modern facilities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Lush landscaping and majestic trees create a tranquil rainforest environment</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Peaceful location, yet still close to the old city</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Dedicated Butler for each suite</a:t>
            </a:r>
          </a:p>
          <a:p>
            <a:pPr marL="171450" indent="-171450">
              <a:buFont typeface="Arial" panose="020B0604020202020204" pitchFamily="34" charset="0"/>
              <a:buChar char="•"/>
            </a:pPr>
            <a:endParaRPr lang="en-US" sz="13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5352" y="2169994"/>
            <a:ext cx="3149149" cy="470847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740" y="5270869"/>
            <a:ext cx="2354346" cy="156965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93081" y="-27297"/>
            <a:ext cx="2361825" cy="3589363"/>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6900" y="3632430"/>
            <a:ext cx="2364941" cy="1576855"/>
          </a:xfrm>
          <a:prstGeom prst="rect">
            <a:avLst/>
          </a:prstGeom>
        </p:spPr>
      </p:pic>
      <p:pic>
        <p:nvPicPr>
          <p:cNvPr id="2050" name="Picture 2" descr="Welcome | 137 Pillars House | Chiang Mai"/>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654" r="-96"/>
          <a:stretch/>
        </p:blipFill>
        <p:spPr bwMode="auto">
          <a:xfrm>
            <a:off x="6595352" y="-14228"/>
            <a:ext cx="3149148" cy="21023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94D9AEC-4E49-4883-9DE7-72086B9CC15F}"/>
              </a:ext>
            </a:extLst>
          </p:cNvPr>
          <p:cNvPicPr>
            <a:picLocks noChangeAspect="1"/>
          </p:cNvPicPr>
          <p:nvPr/>
        </p:nvPicPr>
        <p:blipFill>
          <a:blip r:embed="rId9"/>
          <a:stretch>
            <a:fillRect/>
          </a:stretch>
        </p:blipFill>
        <p:spPr>
          <a:xfrm>
            <a:off x="829724" y="255114"/>
            <a:ext cx="2499265" cy="797958"/>
          </a:xfrm>
          <a:prstGeom prst="rect">
            <a:avLst/>
          </a:prstGeom>
        </p:spPr>
      </p:pic>
      <p:sp>
        <p:nvSpPr>
          <p:cNvPr id="24" name="TextBox 23">
            <a:extLst>
              <a:ext uri="{FF2B5EF4-FFF2-40B4-BE49-F238E27FC236}">
                <a16:creationId xmlns:a16="http://schemas.microsoft.com/office/drawing/2014/main" id="{F6043098-7F01-4A4C-9C04-492937336CD4}"/>
              </a:ext>
            </a:extLst>
          </p:cNvPr>
          <p:cNvSpPr txBox="1"/>
          <p:nvPr/>
        </p:nvSpPr>
        <p:spPr>
          <a:xfrm>
            <a:off x="561802" y="2370144"/>
            <a:ext cx="5696818"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137 PILLARS HOUSE CHIANG MAI</a:t>
            </a:r>
            <a:endParaRPr lang="x-none"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060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581150" y="2807438"/>
            <a:ext cx="5696818"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TRADITIONAL THAI MASSAGE</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81150" y="3383712"/>
            <a:ext cx="5716166" cy="1692771"/>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pPr fontAlgn="base">
              <a:buClr>
                <a:srgbClr val="B72032"/>
              </a:buClr>
            </a:pPr>
            <a:r>
              <a:rPr lang="en-US" sz="1300" dirty="0">
                <a:latin typeface="Century Gothic" panose="020B0502020202020204" pitchFamily="34" charset="0"/>
              </a:rPr>
              <a:t>Ancient healing art of old Siam, using pressure points and palm pressure combined with meridian line stretches to improve mobility, ease stress and strain, and increase circulation and range of movement. Applied through clothes without the use of oils.</a:t>
            </a:r>
          </a:p>
          <a:p>
            <a:endParaRPr lang="en-US" sz="1300" b="1" dirty="0">
              <a:solidFill>
                <a:srgbClr val="B72032"/>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60 / 90 minutes THB 2,500++ / THB 3,500++ per person</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5352" y="2156346"/>
            <a:ext cx="3149149" cy="470847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5351" y="-14228"/>
            <a:ext cx="3149149" cy="209966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740" y="5270914"/>
            <a:ext cx="2354346" cy="156956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82"/>
          <a:stretch/>
        </p:blipFill>
        <p:spPr>
          <a:xfrm>
            <a:off x="9819250" y="-27296"/>
            <a:ext cx="2349304" cy="3589362"/>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19250" y="3632430"/>
            <a:ext cx="2349304" cy="1576855"/>
          </a:xfrm>
          <a:prstGeom prst="rect">
            <a:avLst/>
          </a:prstGeom>
        </p:spPr>
      </p:pic>
    </p:spTree>
    <p:extLst>
      <p:ext uri="{BB962C8B-B14F-4D97-AF65-F5344CB8AC3E}">
        <p14:creationId xmlns:p14="http://schemas.microsoft.com/office/powerpoint/2010/main" val="3385920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581150" y="2343207"/>
            <a:ext cx="5696818"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AQUA THERMA MASSAGE</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81150" y="2919481"/>
            <a:ext cx="5716166" cy="2292935"/>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pPr fontAlgn="base">
              <a:buClr>
                <a:srgbClr val="B72032"/>
              </a:buClr>
            </a:pPr>
            <a:r>
              <a:rPr lang="en-US" sz="1300" dirty="0">
                <a:latin typeface="Century Gothic" panose="020B0502020202020204" pitchFamily="34" charset="0"/>
              </a:rPr>
              <a:t>Ideal for warming and increasing poor circulation and peripheral areas of the body, increasing efficiency in the lymphatic and detoxification processes. It is highly recommended for couples. Women over 4 months pregnant can benefit from this treatment as well, since the whole massage is applied whilst the recipient lays face up, to access those aching lower back muscles that 'mums to be' so often experience. A rare treat indeed.</a:t>
            </a:r>
          </a:p>
          <a:p>
            <a:endParaRPr lang="en-US" sz="1300" b="1" dirty="0">
              <a:solidFill>
                <a:srgbClr val="B72032"/>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60 minutes THB 3,500++ per person </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5352" y="2152356"/>
            <a:ext cx="3149149" cy="4726745"/>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352" y="-14228"/>
            <a:ext cx="3149149" cy="209966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740" y="5270914"/>
            <a:ext cx="2354346" cy="156956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19250" y="-14068"/>
            <a:ext cx="2349304" cy="3559126"/>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19251" y="3632430"/>
            <a:ext cx="2347836" cy="1576855"/>
          </a:xfrm>
          <a:prstGeom prst="rect">
            <a:avLst/>
          </a:prstGeom>
        </p:spPr>
      </p:pic>
    </p:spTree>
    <p:extLst>
      <p:ext uri="{BB962C8B-B14F-4D97-AF65-F5344CB8AC3E}">
        <p14:creationId xmlns:p14="http://schemas.microsoft.com/office/powerpoint/2010/main" val="25485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exagon 17">
            <a:extLst>
              <a:ext uri="{FF2B5EF4-FFF2-40B4-BE49-F238E27FC236}">
                <a16:creationId xmlns:a16="http://schemas.microsoft.com/office/drawing/2014/main" id="{92FA0A92-5BAC-134D-A1C7-AB8D3679640D}"/>
              </a:ext>
            </a:extLst>
          </p:cNvPr>
          <p:cNvSpPr/>
          <p:nvPr/>
        </p:nvSpPr>
        <p:spPr>
          <a:xfrm>
            <a:off x="8167816" y="5048775"/>
            <a:ext cx="3463890" cy="2802419"/>
          </a:xfrm>
          <a:prstGeom prst="hexagon">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Google Shape;111;p3"/>
          <p:cNvSpPr/>
          <p:nvPr/>
        </p:nvSpPr>
        <p:spPr>
          <a:xfrm>
            <a:off x="0" y="-1"/>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12;p3"/>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114;p3"/>
          <p:cNvSpPr/>
          <p:nvPr/>
        </p:nvSpPr>
        <p:spPr>
          <a:xfrm>
            <a:off x="1354667" y="64532"/>
            <a:ext cx="6096000" cy="523180"/>
          </a:xfrm>
          <a:prstGeom prst="rect">
            <a:avLst/>
          </a:prstGeom>
          <a:noFill/>
          <a:ln>
            <a:noFill/>
          </a:ln>
        </p:spPr>
        <p:txBody>
          <a:bodyPr spcFirstLastPara="1" wrap="square" lIns="91425" tIns="45700" rIns="91425" bIns="45700" anchor="t" anchorCtr="0">
            <a:spAutoFit/>
          </a:bodyPr>
          <a:lstStyle/>
          <a:p>
            <a:r>
              <a:rPr lang="en-US" sz="2800" dirty="0">
                <a:solidFill>
                  <a:schemeClr val="lt1"/>
                </a:solidFill>
                <a:latin typeface="Century Gothic"/>
                <a:ea typeface="Century Gothic"/>
                <a:cs typeface="Century Gothic"/>
              </a:rPr>
              <a:t>Hua </a:t>
            </a:r>
            <a:r>
              <a:rPr lang="en-US" sz="2800" dirty="0" err="1">
                <a:solidFill>
                  <a:schemeClr val="lt1"/>
                </a:solidFill>
                <a:latin typeface="Century Gothic"/>
                <a:ea typeface="Century Gothic"/>
                <a:cs typeface="Century Gothic"/>
              </a:rPr>
              <a:t>Hin</a:t>
            </a:r>
            <a:r>
              <a:rPr lang="en-US" sz="2800" dirty="0">
                <a:solidFill>
                  <a:schemeClr val="lt1"/>
                </a:solidFill>
                <a:latin typeface="Century Gothic"/>
                <a:ea typeface="Century Gothic"/>
                <a:cs typeface="Century Gothic"/>
              </a:rPr>
              <a:t> – Royal Seaside </a:t>
            </a:r>
          </a:p>
        </p:txBody>
      </p:sp>
      <p:sp>
        <p:nvSpPr>
          <p:cNvPr id="14" name="Rounded Rectangle 13"/>
          <p:cNvSpPr/>
          <p:nvPr/>
        </p:nvSpPr>
        <p:spPr>
          <a:xfrm>
            <a:off x="197755" y="5914141"/>
            <a:ext cx="1211536" cy="290151"/>
          </a:xfrm>
          <a:prstGeom prst="round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2913DE-6162-4C76-9408-02DCC6FE6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79" y="660400"/>
            <a:ext cx="3703638" cy="6197600"/>
          </a:xfrm>
          <a:prstGeom prst="rect">
            <a:avLst/>
          </a:prstGeom>
        </p:spPr>
      </p:pic>
      <p:pic>
        <p:nvPicPr>
          <p:cNvPr id="6" name="Picture 5">
            <a:extLst>
              <a:ext uri="{FF2B5EF4-FFF2-40B4-BE49-F238E27FC236}">
                <a16:creationId xmlns:a16="http://schemas.microsoft.com/office/drawing/2014/main" id="{ABB92D58-FB42-4A22-B630-76E781D4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744" y="3605468"/>
            <a:ext cx="255320" cy="357448"/>
          </a:xfrm>
          <a:prstGeom prst="rect">
            <a:avLst/>
          </a:prstGeom>
        </p:spPr>
      </p:pic>
      <p:sp>
        <p:nvSpPr>
          <p:cNvPr id="2" name="Hexagon 1">
            <a:extLst>
              <a:ext uri="{FF2B5EF4-FFF2-40B4-BE49-F238E27FC236}">
                <a16:creationId xmlns:a16="http://schemas.microsoft.com/office/drawing/2014/main" id="{759CCFA7-5FEE-424B-AC57-A82132E283F6}"/>
              </a:ext>
            </a:extLst>
          </p:cNvPr>
          <p:cNvSpPr/>
          <p:nvPr/>
        </p:nvSpPr>
        <p:spPr>
          <a:xfrm>
            <a:off x="4673905" y="2792023"/>
            <a:ext cx="3966882" cy="2802419"/>
          </a:xfrm>
          <a:prstGeom prst="hexagon">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397264BF-5B32-4ABC-AEFC-772D29B5FFE3}"/>
              </a:ext>
            </a:extLst>
          </p:cNvPr>
          <p:cNvSpPr txBox="1"/>
          <p:nvPr/>
        </p:nvSpPr>
        <p:spPr>
          <a:xfrm>
            <a:off x="1588136" y="3738372"/>
            <a:ext cx="760144"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Hua Hin</a:t>
            </a:r>
          </a:p>
        </p:txBody>
      </p:sp>
      <p:pic>
        <p:nvPicPr>
          <p:cNvPr id="17" name="Picture 16">
            <a:extLst>
              <a:ext uri="{FF2B5EF4-FFF2-40B4-BE49-F238E27FC236}">
                <a16:creationId xmlns:a16="http://schemas.microsoft.com/office/drawing/2014/main" id="{E232F0FA-6587-4B63-A7AC-8764E99E2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7796" y="1121357"/>
            <a:ext cx="3565561" cy="2955343"/>
          </a:xfrm>
          <a:prstGeom prst="flowChartPreparation">
            <a:avLst/>
          </a:prstGeom>
          <a:ln w="76200">
            <a:solidFill>
              <a:schemeClr val="bg1"/>
            </a:solidFill>
          </a:ln>
          <a:effectLst>
            <a:outerShdw blurRad="241300" dist="76200" dir="8100000" algn="tr" rotWithShape="0">
              <a:prstClr val="black">
                <a:alpha val="23000"/>
              </a:prstClr>
            </a:outerShdw>
          </a:effectLst>
        </p:spPr>
      </p:pic>
      <p:pic>
        <p:nvPicPr>
          <p:cNvPr id="19" name="Picture 18">
            <a:extLst>
              <a:ext uri="{FF2B5EF4-FFF2-40B4-BE49-F238E27FC236}">
                <a16:creationId xmlns:a16="http://schemas.microsoft.com/office/drawing/2014/main" id="{C9282D4D-C3C0-4DF8-89A0-B5FF848DDE4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50666" y="3041885"/>
            <a:ext cx="3565561" cy="2377040"/>
          </a:xfrm>
          <a:prstGeom prst="flowChartPreparation">
            <a:avLst/>
          </a:prstGeom>
          <a:ln w="76200">
            <a:solidFill>
              <a:schemeClr val="bg1"/>
            </a:solidFill>
          </a:ln>
          <a:effectLst>
            <a:outerShdw blurRad="241300" dist="76200" dir="8100000" algn="tr" rotWithShape="0">
              <a:prstClr val="black">
                <a:alpha val="23000"/>
              </a:prstClr>
            </a:outerShdw>
          </a:effectLst>
        </p:spPr>
      </p:pic>
      <p:pic>
        <p:nvPicPr>
          <p:cNvPr id="21" name="Picture 20">
            <a:extLst>
              <a:ext uri="{FF2B5EF4-FFF2-40B4-BE49-F238E27FC236}">
                <a16:creationId xmlns:a16="http://schemas.microsoft.com/office/drawing/2014/main" id="{D0941BE0-37C2-44EF-A21C-CC6D212FF5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1182" y="-488693"/>
            <a:ext cx="3703638" cy="3024756"/>
          </a:xfrm>
          <a:prstGeom prst="flowChartPreparation">
            <a:avLst/>
          </a:prstGeom>
          <a:ln w="76200">
            <a:solidFill>
              <a:schemeClr val="bg1"/>
            </a:solidFill>
          </a:ln>
          <a:effectLst>
            <a:outerShdw blurRad="241300" dist="76200" dir="8100000" algn="tr" rotWithShape="0">
              <a:prstClr val="black">
                <a:alpha val="23000"/>
              </a:prstClr>
            </a:outerShdw>
          </a:effectLst>
        </p:spPr>
      </p:pic>
      <p:pic>
        <p:nvPicPr>
          <p:cNvPr id="23" name="Picture 22">
            <a:extLst>
              <a:ext uri="{FF2B5EF4-FFF2-40B4-BE49-F238E27FC236}">
                <a16:creationId xmlns:a16="http://schemas.microsoft.com/office/drawing/2014/main" id="{7ABDCB6F-0D51-4296-9CC8-10901A347B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7796" y="4309763"/>
            <a:ext cx="3565561" cy="2955343"/>
          </a:xfrm>
          <a:prstGeom prst="flowChartPreparation">
            <a:avLst/>
          </a:prstGeom>
          <a:ln w="76200">
            <a:solidFill>
              <a:schemeClr val="bg1"/>
            </a:solidFill>
          </a:ln>
          <a:effectLst>
            <a:outerShdw blurRad="241300" dist="76200" dir="8100000" algn="tr" rotWithShape="0">
              <a:prstClr val="black">
                <a:alpha val="23000"/>
              </a:prstClr>
            </a:outerShdw>
          </a:effectLst>
        </p:spPr>
      </p:pic>
      <p:sp>
        <p:nvSpPr>
          <p:cNvPr id="16" name="Hexagon 15">
            <a:extLst>
              <a:ext uri="{FF2B5EF4-FFF2-40B4-BE49-F238E27FC236}">
                <a16:creationId xmlns:a16="http://schemas.microsoft.com/office/drawing/2014/main" id="{EA2DC563-1630-E44C-A447-0C26C95D304D}"/>
              </a:ext>
            </a:extLst>
          </p:cNvPr>
          <p:cNvSpPr/>
          <p:nvPr/>
        </p:nvSpPr>
        <p:spPr>
          <a:xfrm>
            <a:off x="10680118" y="1913129"/>
            <a:ext cx="2214623" cy="1791715"/>
          </a:xfrm>
          <a:prstGeom prst="hexagon">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extBox 3">
            <a:extLst>
              <a:ext uri="{FF2B5EF4-FFF2-40B4-BE49-F238E27FC236}">
                <a16:creationId xmlns:a16="http://schemas.microsoft.com/office/drawing/2014/main" id="{269B314E-B9E5-4CAE-8314-CEFB554DAE06}"/>
              </a:ext>
            </a:extLst>
          </p:cNvPr>
          <p:cNvSpPr txBox="1"/>
          <p:nvPr/>
        </p:nvSpPr>
        <p:spPr>
          <a:xfrm>
            <a:off x="1503054" y="4091905"/>
            <a:ext cx="795411" cy="276999"/>
          </a:xfrm>
          <a:prstGeom prst="rect">
            <a:avLst/>
          </a:prstGeom>
          <a:noFill/>
        </p:spPr>
        <p:txBody>
          <a:bodyPr wrap="none" rtlCol="0">
            <a:spAutoFit/>
          </a:bodyPr>
          <a:lstStyle/>
          <a:p>
            <a:r>
              <a:rPr lang="en-US" sz="1200" b="1" dirty="0" err="1">
                <a:solidFill>
                  <a:srgbClr val="54130D"/>
                </a:solidFill>
                <a:latin typeface="Century Gothic" panose="020B0502020202020204" pitchFamily="34" charset="0"/>
              </a:rPr>
              <a:t>Pranburi</a:t>
            </a:r>
            <a:endParaRPr lang="en-US" sz="1200" b="1" dirty="0">
              <a:solidFill>
                <a:srgbClr val="54130D"/>
              </a:solidFill>
              <a:latin typeface="Century Gothic" panose="020B0502020202020204" pitchFamily="34" charset="0"/>
            </a:endParaRPr>
          </a:p>
        </p:txBody>
      </p:sp>
      <p:pic>
        <p:nvPicPr>
          <p:cNvPr id="5" name="Picture 4">
            <a:extLst>
              <a:ext uri="{FF2B5EF4-FFF2-40B4-BE49-F238E27FC236}">
                <a16:creationId xmlns:a16="http://schemas.microsoft.com/office/drawing/2014/main" id="{F52109F1-B8A9-4271-9FEC-074489E6F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141" y="3794958"/>
            <a:ext cx="231885" cy="324639"/>
          </a:xfrm>
          <a:prstGeom prst="rect">
            <a:avLst/>
          </a:prstGeom>
        </p:spPr>
      </p:pic>
      <p:sp>
        <p:nvSpPr>
          <p:cNvPr id="9" name="TextBox 8">
            <a:extLst>
              <a:ext uri="{FF2B5EF4-FFF2-40B4-BE49-F238E27FC236}">
                <a16:creationId xmlns:a16="http://schemas.microsoft.com/office/drawing/2014/main" id="{B1FF7C1A-6128-4AEC-938C-3F0589F49E73}"/>
              </a:ext>
            </a:extLst>
          </p:cNvPr>
          <p:cNvSpPr txBox="1"/>
          <p:nvPr/>
        </p:nvSpPr>
        <p:spPr>
          <a:xfrm>
            <a:off x="544618" y="5757928"/>
            <a:ext cx="69121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Phuket</a:t>
            </a:r>
          </a:p>
        </p:txBody>
      </p:sp>
      <p:sp>
        <p:nvSpPr>
          <p:cNvPr id="13" name="TextBox 12">
            <a:extLst>
              <a:ext uri="{FF2B5EF4-FFF2-40B4-BE49-F238E27FC236}">
                <a16:creationId xmlns:a16="http://schemas.microsoft.com/office/drawing/2014/main" id="{B3FE2CFE-46F1-435E-936A-47B5D37E2551}"/>
              </a:ext>
            </a:extLst>
          </p:cNvPr>
          <p:cNvSpPr txBox="1"/>
          <p:nvPr/>
        </p:nvSpPr>
        <p:spPr>
          <a:xfrm>
            <a:off x="1110307" y="1410800"/>
            <a:ext cx="104868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Mai</a:t>
            </a:r>
          </a:p>
        </p:txBody>
      </p:sp>
      <p:sp>
        <p:nvSpPr>
          <p:cNvPr id="15" name="TextBox 14">
            <a:extLst>
              <a:ext uri="{FF2B5EF4-FFF2-40B4-BE49-F238E27FC236}">
                <a16:creationId xmlns:a16="http://schemas.microsoft.com/office/drawing/2014/main" id="{966F7073-1FD9-43F6-8078-81997B3C437B}"/>
              </a:ext>
            </a:extLst>
          </p:cNvPr>
          <p:cNvSpPr txBox="1"/>
          <p:nvPr/>
        </p:nvSpPr>
        <p:spPr>
          <a:xfrm>
            <a:off x="1641985" y="3263974"/>
            <a:ext cx="84670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Bangkok</a:t>
            </a:r>
          </a:p>
        </p:txBody>
      </p:sp>
      <p:pic>
        <p:nvPicPr>
          <p:cNvPr id="26" name="Picture 25">
            <a:extLst>
              <a:ext uri="{FF2B5EF4-FFF2-40B4-BE49-F238E27FC236}">
                <a16:creationId xmlns:a16="http://schemas.microsoft.com/office/drawing/2014/main" id="{730991C6-36BF-4742-B43E-113F2A998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506" y="3217124"/>
            <a:ext cx="239921" cy="335889"/>
          </a:xfrm>
          <a:prstGeom prst="rect">
            <a:avLst/>
          </a:prstGeom>
        </p:spPr>
      </p:pic>
      <p:pic>
        <p:nvPicPr>
          <p:cNvPr id="28" name="Picture 27">
            <a:extLst>
              <a:ext uri="{FF2B5EF4-FFF2-40B4-BE49-F238E27FC236}">
                <a16:creationId xmlns:a16="http://schemas.microsoft.com/office/drawing/2014/main" id="{7C19E485-29BA-463C-B77B-F380E6D14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685" y="1142291"/>
            <a:ext cx="224575" cy="314405"/>
          </a:xfrm>
          <a:prstGeom prst="rect">
            <a:avLst/>
          </a:prstGeom>
        </p:spPr>
      </p:pic>
      <p:pic>
        <p:nvPicPr>
          <p:cNvPr id="30" name="Picture 29">
            <a:extLst>
              <a:ext uri="{FF2B5EF4-FFF2-40B4-BE49-F238E27FC236}">
                <a16:creationId xmlns:a16="http://schemas.microsoft.com/office/drawing/2014/main" id="{C0C9A1C5-5CE8-459B-8A6D-3C692BF74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237" y="5435757"/>
            <a:ext cx="224575" cy="314405"/>
          </a:xfrm>
          <a:prstGeom prst="rect">
            <a:avLst/>
          </a:prstGeom>
        </p:spPr>
      </p:pic>
      <p:pic>
        <p:nvPicPr>
          <p:cNvPr id="32" name="Picture 31">
            <a:extLst>
              <a:ext uri="{FF2B5EF4-FFF2-40B4-BE49-F238E27FC236}">
                <a16:creationId xmlns:a16="http://schemas.microsoft.com/office/drawing/2014/main" id="{6BE181C4-9072-4053-A8A9-744575DAA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200" y="813750"/>
            <a:ext cx="224575" cy="314405"/>
          </a:xfrm>
          <a:prstGeom prst="rect">
            <a:avLst/>
          </a:prstGeom>
        </p:spPr>
      </p:pic>
      <p:sp>
        <p:nvSpPr>
          <p:cNvPr id="34" name="TextBox 33">
            <a:extLst>
              <a:ext uri="{FF2B5EF4-FFF2-40B4-BE49-F238E27FC236}">
                <a16:creationId xmlns:a16="http://schemas.microsoft.com/office/drawing/2014/main" id="{DFB0AADB-6F64-4E02-B8EA-95560E75957A}"/>
              </a:ext>
            </a:extLst>
          </p:cNvPr>
          <p:cNvSpPr txBox="1"/>
          <p:nvPr/>
        </p:nvSpPr>
        <p:spPr>
          <a:xfrm>
            <a:off x="1507250" y="975809"/>
            <a:ext cx="100059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Rai</a:t>
            </a:r>
          </a:p>
        </p:txBody>
      </p:sp>
      <p:sp>
        <p:nvSpPr>
          <p:cNvPr id="36" name="TextBox 35">
            <a:extLst>
              <a:ext uri="{FF2B5EF4-FFF2-40B4-BE49-F238E27FC236}">
                <a16:creationId xmlns:a16="http://schemas.microsoft.com/office/drawing/2014/main" id="{1ACF7DB5-868A-4599-9A7D-E7F2AA7F6B26}"/>
              </a:ext>
            </a:extLst>
          </p:cNvPr>
          <p:cNvSpPr txBox="1"/>
          <p:nvPr/>
        </p:nvSpPr>
        <p:spPr>
          <a:xfrm>
            <a:off x="1154685" y="5514889"/>
            <a:ext cx="56938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Krabi</a:t>
            </a:r>
          </a:p>
        </p:txBody>
      </p:sp>
      <p:pic>
        <p:nvPicPr>
          <p:cNvPr id="38" name="Picture 37">
            <a:extLst>
              <a:ext uri="{FF2B5EF4-FFF2-40B4-BE49-F238E27FC236}">
                <a16:creationId xmlns:a16="http://schemas.microsoft.com/office/drawing/2014/main" id="{F384CF03-1A20-4D4E-B3E2-6F4E74914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264" y="5355230"/>
            <a:ext cx="224575" cy="314405"/>
          </a:xfrm>
          <a:prstGeom prst="rect">
            <a:avLst/>
          </a:prstGeom>
        </p:spPr>
      </p:pic>
      <p:sp>
        <p:nvSpPr>
          <p:cNvPr id="7" name="TextBox 6">
            <a:extLst>
              <a:ext uri="{FF2B5EF4-FFF2-40B4-BE49-F238E27FC236}">
                <a16:creationId xmlns:a16="http://schemas.microsoft.com/office/drawing/2014/main" id="{5B16E5F8-5EFC-4D5C-8A31-FC75C3319A59}"/>
              </a:ext>
            </a:extLst>
          </p:cNvPr>
          <p:cNvSpPr txBox="1"/>
          <p:nvPr/>
        </p:nvSpPr>
        <p:spPr>
          <a:xfrm>
            <a:off x="1597281" y="5022857"/>
            <a:ext cx="970137" cy="276999"/>
          </a:xfrm>
          <a:prstGeom prst="rect">
            <a:avLst/>
          </a:prstGeom>
          <a:noFill/>
        </p:spPr>
        <p:txBody>
          <a:bodyPr wrap="square" rtlCol="0">
            <a:spAutoFit/>
          </a:bodyPr>
          <a:lstStyle/>
          <a:p>
            <a:r>
              <a:rPr lang="en-US" sz="1200" b="1" dirty="0">
                <a:solidFill>
                  <a:srgbClr val="54130D"/>
                </a:solidFill>
                <a:latin typeface="Century Gothic" panose="020B0502020202020204" pitchFamily="34" charset="0"/>
              </a:rPr>
              <a:t>Koh Samui</a:t>
            </a:r>
          </a:p>
        </p:txBody>
      </p:sp>
      <p:pic>
        <p:nvPicPr>
          <p:cNvPr id="20" name="Picture 19">
            <a:extLst>
              <a:ext uri="{FF2B5EF4-FFF2-40B4-BE49-F238E27FC236}">
                <a16:creationId xmlns:a16="http://schemas.microsoft.com/office/drawing/2014/main" id="{C50723B8-0C84-4A12-B682-A546A1230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506" y="4846951"/>
            <a:ext cx="224575" cy="314405"/>
          </a:xfrm>
          <a:prstGeom prst="rect">
            <a:avLst/>
          </a:prstGeom>
        </p:spPr>
      </p:pic>
    </p:spTree>
    <p:extLst>
      <p:ext uri="{BB962C8B-B14F-4D97-AF65-F5344CB8AC3E}">
        <p14:creationId xmlns:p14="http://schemas.microsoft.com/office/powerpoint/2010/main" val="174304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DBD75C-3BA2-42C6-9DB5-335A67D480C9}"/>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A497CF3E-C733-43E4-A1D9-B14F963F5CF0}"/>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71476" y="2636860"/>
            <a:ext cx="5696818"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ALEENTA HUA HIN - PRANBURI RESORT &amp; SPA</a:t>
            </a:r>
            <a:endParaRPr lang="x-none"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553291"/>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3"/>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517232"/>
            <a:ext cx="2161169" cy="338554"/>
          </a:xfrm>
          <a:prstGeom prst="rect">
            <a:avLst/>
          </a:prstGeom>
          <a:noFill/>
        </p:spPr>
        <p:txBody>
          <a:bodyPr wrap="none" rtlCol="0">
            <a:spAutoFit/>
          </a:bodyPr>
          <a:lstStyle/>
          <a:p>
            <a:r>
              <a:rPr lang="en-US" sz="1600" dirty="0" err="1">
                <a:solidFill>
                  <a:schemeClr val="bg1"/>
                </a:solidFill>
                <a:latin typeface="Century Gothic" panose="020B0502020202020204" pitchFamily="34" charset="0"/>
              </a:rPr>
              <a:t>Pranburi</a:t>
            </a:r>
            <a:r>
              <a:rPr lang="en-US" sz="1600" dirty="0">
                <a:solidFill>
                  <a:schemeClr val="bg1"/>
                </a:solidFill>
                <a:latin typeface="Century Gothic" panose="020B0502020202020204" pitchFamily="34" charset="0"/>
              </a:rPr>
              <a:t>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4057432"/>
            <a:ext cx="5716166" cy="1492716"/>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Most residences have a private pool</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Each suite is located within mere footsteps of the beach  </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An onsite wedding planner</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A new ‘Epicurean Spa’ with deep healing therapies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All spa inclusive option</a:t>
            </a: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285750" indent="-285750">
              <a:buClr>
                <a:srgbClr val="B72032"/>
              </a:buClr>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5352" y="2142698"/>
            <a:ext cx="3149149" cy="4735773"/>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353" y="0"/>
            <a:ext cx="3149684" cy="2082871"/>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12740" y="5252932"/>
            <a:ext cx="2354346" cy="162408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06729" y="0"/>
            <a:ext cx="2361825" cy="3562066"/>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06730" y="3616657"/>
            <a:ext cx="2361824" cy="1575204"/>
          </a:xfrm>
          <a:prstGeom prst="rect">
            <a:avLst/>
          </a:prstGeom>
        </p:spPr>
      </p:pic>
      <p:pic>
        <p:nvPicPr>
          <p:cNvPr id="20" name="Picture 19">
            <a:extLst>
              <a:ext uri="{FF2B5EF4-FFF2-40B4-BE49-F238E27FC236}">
                <a16:creationId xmlns:a16="http://schemas.microsoft.com/office/drawing/2014/main" id="{20D4C93B-AB74-46FF-97B5-969271630CE7}"/>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1807248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1390377"/>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FAMILY FUN DIGITAL DETOX PACKAGE</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1787017"/>
            <a:ext cx="6281455" cy="4493538"/>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Break free of your devices and go on a family digital detox holiday. By switching off your digital gadgets it allows you to switch off from life completely - the best way to de-stress and reconnect with yourself and your loved ones without any interference. </a:t>
            </a:r>
          </a:p>
          <a:p>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Inclusions: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Organic farm excursion and pick-your-own-eggs for your breakfast</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Beach kite flying experience</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Clay dolls painting</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Yoga class for kids from 6 to 12 years old</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Batik crafting</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Cupcake decoration class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Pizza-making class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Seashell picking on the beach with our resort guide</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Visitation to nearby attractions such as national park and navy base</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Herb press crafting</a:t>
            </a:r>
          </a:p>
          <a:p>
            <a:pPr marL="285750" indent="-285750" fontAlgn="base">
              <a:buClr>
                <a:srgbClr val="B72032"/>
              </a:buClr>
              <a:buFont typeface="Arial" panose="020B0604020202020204" pitchFamily="34" charset="0"/>
              <a:buChar char="•"/>
            </a:pPr>
            <a:r>
              <a:rPr lang="en-US" sz="1300" dirty="0" err="1">
                <a:latin typeface="Century Gothic" panose="020B0502020202020204" pitchFamily="34" charset="0"/>
              </a:rPr>
              <a:t>Aleenta</a:t>
            </a:r>
            <a:r>
              <a:rPr lang="en-US" sz="1300" dirty="0">
                <a:latin typeface="Century Gothic" panose="020B0502020202020204" pitchFamily="34" charset="0"/>
              </a:rPr>
              <a:t> signature cooking class</a:t>
            </a:r>
          </a:p>
          <a:p>
            <a:pPr marL="171450" indent="-171450" fontAlgn="base">
              <a:buClr>
                <a:srgbClr val="B72032"/>
              </a:buClr>
              <a:buFont typeface="Arial" panose="020B0604020202020204" pitchFamily="34" charset="0"/>
              <a:buChar cha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The Package is available for just </a:t>
            </a:r>
            <a:r>
              <a:rPr lang="en-US" sz="1300" b="1" dirty="0">
                <a:latin typeface="Century Gothic" panose="020B0502020202020204" pitchFamily="34" charset="0"/>
              </a:rPr>
              <a:t>THB 500 per person</a:t>
            </a:r>
            <a:r>
              <a:rPr lang="en-US" sz="1300" dirty="0">
                <a:latin typeface="Century Gothic" panose="020B0502020202020204" pitchFamily="34" charset="0"/>
              </a:rPr>
              <a:t> per night when guests book </a:t>
            </a:r>
            <a:r>
              <a:rPr lang="en-US" sz="1300" b="1" dirty="0">
                <a:latin typeface="Century Gothic" panose="020B0502020202020204" pitchFamily="34" charset="0"/>
              </a:rPr>
              <a:t>a minimum of 3 nights.</a:t>
            </a:r>
            <a:endParaRPr lang="en-US" sz="1300" dirty="0">
              <a:latin typeface="Century Gothic" panose="020B0502020202020204" pitchFamily="34" charset="0"/>
            </a:endParaRP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5352" y="2142698"/>
            <a:ext cx="3149149" cy="4722125"/>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352" y="-14228"/>
            <a:ext cx="3149149" cy="209966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6729" y="5213445"/>
            <a:ext cx="2365283" cy="1627033"/>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6729" y="-27296"/>
            <a:ext cx="2361825" cy="3575714"/>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32557" y="3616656"/>
            <a:ext cx="2313626" cy="1542197"/>
          </a:xfrm>
          <a:prstGeom prst="rect">
            <a:avLst/>
          </a:prstGeom>
        </p:spPr>
      </p:pic>
    </p:spTree>
    <p:extLst>
      <p:ext uri="{BB962C8B-B14F-4D97-AF65-F5344CB8AC3E}">
        <p14:creationId xmlns:p14="http://schemas.microsoft.com/office/powerpoint/2010/main" val="3682672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1349433"/>
            <a:ext cx="6151431" cy="1015663"/>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AYURAH WELLNESS STRESS &amp; BURNOUT PREVENTION RETREAT 5 DAYS / 4 NIGHTS </a:t>
            </a:r>
          </a:p>
          <a:p>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2007546"/>
            <a:ext cx="6325627" cy="4893647"/>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Spend five days at our Hua </a:t>
            </a:r>
            <a:r>
              <a:rPr lang="en-US" sz="1300" dirty="0" err="1">
                <a:latin typeface="Century Gothic" panose="020B0502020202020204" pitchFamily="34" charset="0"/>
              </a:rPr>
              <a:t>Hin</a:t>
            </a:r>
            <a:r>
              <a:rPr lang="en-US" sz="1300" dirty="0">
                <a:latin typeface="Century Gothic" panose="020B0502020202020204" pitchFamily="34" charset="0"/>
              </a:rPr>
              <a:t> Resort to regain your vitality and restore your energy levels. Our balancing wellness retreats are carefully designed to create positive changes, reduce and manage your stress levels. </a:t>
            </a:r>
          </a:p>
          <a:p>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Inclusions: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Accommodation in an Ocean View Residence</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Welcome drinks &amp; introductions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Personal Wellness Assessment to </a:t>
            </a:r>
            <a:r>
              <a:rPr lang="en-US" sz="1300" dirty="0" err="1">
                <a:latin typeface="Century Gothic" panose="020B0502020202020204" pitchFamily="34" charset="0"/>
              </a:rPr>
              <a:t>customise</a:t>
            </a:r>
            <a:r>
              <a:rPr lang="en-US" sz="1300" dirty="0">
                <a:latin typeface="Century Gothic" panose="020B0502020202020204" pitchFamily="34" charset="0"/>
              </a:rPr>
              <a:t> your yoga and healing treatments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Daily 60 minutes </a:t>
            </a:r>
            <a:r>
              <a:rPr lang="en-US" sz="1300" dirty="0" err="1">
                <a:latin typeface="Century Gothic" panose="020B0502020202020204" pitchFamily="34" charset="0"/>
              </a:rPr>
              <a:t>customised</a:t>
            </a:r>
            <a:r>
              <a:rPr lang="en-US" sz="1300" dirty="0">
                <a:latin typeface="Century Gothic" panose="020B0502020202020204" pitchFamily="34" charset="0"/>
              </a:rPr>
              <a:t> yoga and meditation (morning and evening)</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30 minutes deep yogic relaxation for improved digestion</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60 minutes yogic detox Kriya and </a:t>
            </a:r>
            <a:r>
              <a:rPr lang="en-US" sz="1300" dirty="0" err="1">
                <a:latin typeface="Century Gothic" panose="020B0502020202020204" pitchFamily="34" charset="0"/>
              </a:rPr>
              <a:t>pranayamas</a:t>
            </a:r>
            <a:r>
              <a:rPr lang="en-US" sz="1300" dirty="0">
                <a:latin typeface="Century Gothic" panose="020B0502020202020204" pitchFamily="34" charset="0"/>
              </a:rPr>
              <a:t> (breathing techniques)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90 minutes therapeutic massage treatment </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Visit to </a:t>
            </a:r>
            <a:r>
              <a:rPr lang="en-US" sz="1300" dirty="0" err="1">
                <a:latin typeface="Century Gothic" panose="020B0502020202020204" pitchFamily="34" charset="0"/>
              </a:rPr>
              <a:t>Aleenta</a:t>
            </a:r>
            <a:r>
              <a:rPr lang="en-US" sz="1300" dirty="0">
                <a:latin typeface="Century Gothic" panose="020B0502020202020204" pitchFamily="34" charset="0"/>
              </a:rPr>
              <a:t> organic garden, and healthy cooking session</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Full board (three daily meals): Delicious and balancing Thai-Fusion vegetarian meals developed by our creative chef</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Healthy juices/smoothies, water and infusions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Welcome gift</a:t>
            </a:r>
          </a:p>
          <a:p>
            <a:pPr fontAlgn="base">
              <a:buClr>
                <a:srgbClr val="B72032"/>
              </a:buCl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pPr fontAlgn="base"/>
            <a:r>
              <a:rPr lang="en-US" sz="1300" dirty="0">
                <a:latin typeface="Century Gothic" panose="020B0502020202020204" pitchFamily="34" charset="0"/>
              </a:rPr>
              <a:t>Single occupancy: THB 34,000++</a:t>
            </a:r>
          </a:p>
          <a:p>
            <a:pPr fontAlgn="base"/>
            <a:r>
              <a:rPr lang="en-US" sz="1300" dirty="0">
                <a:latin typeface="Century Gothic" panose="020B0502020202020204" pitchFamily="34" charset="0"/>
              </a:rPr>
              <a:t>Double occupancy: THB 27,000++ per person</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5352" y="2156346"/>
            <a:ext cx="3149149" cy="4694830"/>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1869" y="-14228"/>
            <a:ext cx="3152632" cy="209966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06729" y="5213444"/>
            <a:ext cx="2365283" cy="1624083"/>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6729" y="-13648"/>
            <a:ext cx="2361825" cy="3575714"/>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06729" y="3616657"/>
            <a:ext cx="2365282" cy="1542197"/>
          </a:xfrm>
          <a:prstGeom prst="rect">
            <a:avLst/>
          </a:prstGeom>
        </p:spPr>
      </p:pic>
    </p:spTree>
    <p:extLst>
      <p:ext uri="{BB962C8B-B14F-4D97-AF65-F5344CB8AC3E}">
        <p14:creationId xmlns:p14="http://schemas.microsoft.com/office/powerpoint/2010/main" val="149238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B184784-455D-914A-AD06-601E01013283}"/>
              </a:ext>
            </a:extLst>
          </p:cNvPr>
          <p:cNvGrpSpPr/>
          <p:nvPr/>
        </p:nvGrpSpPr>
        <p:grpSpPr>
          <a:xfrm>
            <a:off x="7881046" y="654389"/>
            <a:ext cx="4310954" cy="6066683"/>
            <a:chOff x="7881046" y="791317"/>
            <a:chExt cx="4310954" cy="6066683"/>
          </a:xfrm>
          <a:solidFill>
            <a:srgbClr val="F1F2F2"/>
          </a:solidFill>
        </p:grpSpPr>
        <p:sp>
          <p:nvSpPr>
            <p:cNvPr id="19" name="Rectangle 18">
              <a:extLst>
                <a:ext uri="{FF2B5EF4-FFF2-40B4-BE49-F238E27FC236}">
                  <a16:creationId xmlns:a16="http://schemas.microsoft.com/office/drawing/2014/main" id="{99161F68-120D-2A4A-9422-6B78B211C66A}"/>
                </a:ext>
              </a:extLst>
            </p:cNvPr>
            <p:cNvSpPr/>
            <p:nvPr/>
          </p:nvSpPr>
          <p:spPr>
            <a:xfrm>
              <a:off x="8007015" y="791317"/>
              <a:ext cx="4184985" cy="60666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Half Frame 29">
              <a:extLst>
                <a:ext uri="{FF2B5EF4-FFF2-40B4-BE49-F238E27FC236}">
                  <a16:creationId xmlns:a16="http://schemas.microsoft.com/office/drawing/2014/main" id="{FE51CA99-B05F-EE4A-8543-35F689F5EB54}"/>
                </a:ext>
              </a:extLst>
            </p:cNvPr>
            <p:cNvSpPr/>
            <p:nvPr/>
          </p:nvSpPr>
          <p:spPr>
            <a:xfrm rot="18900000">
              <a:off x="7881046" y="3577000"/>
              <a:ext cx="430306" cy="430306"/>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5" name="Rectangle 24"/>
          <p:cNvSpPr/>
          <p:nvPr/>
        </p:nvSpPr>
        <p:spPr>
          <a:xfrm>
            <a:off x="8386562" y="1274015"/>
            <a:ext cx="3011240" cy="4790941"/>
          </a:xfrm>
          <a:prstGeom prst="rect">
            <a:avLst/>
          </a:prstGeom>
          <a:noFill/>
          <a:ln w="76200">
            <a:solidFill>
              <a:srgbClr val="B7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07624" y="1066063"/>
            <a:ext cx="3076371" cy="2501226"/>
          </a:xfrm>
          <a:prstGeom prst="rect">
            <a:avLst/>
          </a:prstGeom>
        </p:spPr>
      </p:pic>
      <p:sp>
        <p:nvSpPr>
          <p:cNvPr id="2" name="Rectangle 1">
            <a:extLst>
              <a:ext uri="{FF2B5EF4-FFF2-40B4-BE49-F238E27FC236}">
                <a16:creationId xmlns:a16="http://schemas.microsoft.com/office/drawing/2014/main" id="{AFE30F31-7830-40EF-9A35-4DF44A7F6F9C}"/>
              </a:ext>
            </a:extLst>
          </p:cNvPr>
          <p:cNvSpPr/>
          <p:nvPr/>
        </p:nvSpPr>
        <p:spPr>
          <a:xfrm>
            <a:off x="2199525" y="-6362"/>
            <a:ext cx="10014246" cy="798596"/>
          </a:xfrm>
          <a:prstGeom prst="rect">
            <a:avLst/>
          </a:prstGeom>
          <a:solidFill>
            <a:srgbClr val="B7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B72032"/>
              </a:solidFill>
            </a:endParaRPr>
          </a:p>
        </p:txBody>
      </p:sp>
      <p:sp>
        <p:nvSpPr>
          <p:cNvPr id="4" name="TextBox 3">
            <a:extLst>
              <a:ext uri="{FF2B5EF4-FFF2-40B4-BE49-F238E27FC236}">
                <a16:creationId xmlns:a16="http://schemas.microsoft.com/office/drawing/2014/main" id="{B6C872FC-0935-4A8E-89E4-EBB336FEEAA1}"/>
              </a:ext>
            </a:extLst>
          </p:cNvPr>
          <p:cNvSpPr txBox="1"/>
          <p:nvPr/>
        </p:nvSpPr>
        <p:spPr>
          <a:xfrm>
            <a:off x="2341868" y="118155"/>
            <a:ext cx="4639598"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Table of contents </a:t>
            </a:r>
            <a:endParaRPr lang="en-US" dirty="0">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59601FEA-67D1-4E61-AB67-10A5266AA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80" y="16895"/>
            <a:ext cx="2028394" cy="676131"/>
          </a:xfrm>
          <a:prstGeom prst="rect">
            <a:avLst/>
          </a:prstGeom>
        </p:spPr>
      </p:pic>
      <p:pic>
        <p:nvPicPr>
          <p:cNvPr id="1026" name="Picture 2" descr="PRODUCT สโตนเฮิร์บ แอนด์ ไทยมาสสาจ (Stone Herb &amp; Thai Massage) : บริษัท  ธารธาราสปา จำกัด | TarnTara Spa Co.,Ltd."/>
          <p:cNvPicPr>
            <a:picLocks noChangeAspect="1" noChangeArrowheads="1"/>
          </p:cNvPicPr>
          <p:nvPr/>
        </p:nvPicPr>
        <p:blipFill rotWithShape="1">
          <a:blip r:embed="rId4">
            <a:extLst>
              <a:ext uri="{28A0092B-C50C-407E-A947-70E740481C1C}">
                <a14:useLocalDpi xmlns:a14="http://schemas.microsoft.com/office/drawing/2010/main" val="0"/>
              </a:ext>
            </a:extLst>
          </a:blip>
          <a:srcRect r="8668"/>
          <a:stretch/>
        </p:blipFill>
        <p:spPr bwMode="auto">
          <a:xfrm>
            <a:off x="8607624" y="3703985"/>
            <a:ext cx="3041232" cy="252678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3">
            <a:extLst>
              <a:ext uri="{FF2B5EF4-FFF2-40B4-BE49-F238E27FC236}">
                <a16:creationId xmlns:a16="http://schemas.microsoft.com/office/drawing/2014/main" id="{EA1E1206-07B7-41C4-B991-6BBC975A3B35}"/>
              </a:ext>
            </a:extLst>
          </p:cNvPr>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D5A8FFEF-CCA1-394E-AB6C-AE7B88E9C4CD}"/>
              </a:ext>
            </a:extLst>
          </p:cNvPr>
          <p:cNvSpPr txBox="1"/>
          <p:nvPr/>
        </p:nvSpPr>
        <p:spPr>
          <a:xfrm>
            <a:off x="1114189" y="1274015"/>
            <a:ext cx="5665147" cy="6555641"/>
          </a:xfrm>
          <a:prstGeom prst="rect">
            <a:avLst/>
          </a:prstGeom>
          <a:noFill/>
        </p:spPr>
        <p:txBody>
          <a:bodyPr wrap="square" rtlCol="0">
            <a:spAutoFit/>
          </a:bodyPr>
          <a:lstStyle/>
          <a:p>
            <a:pPr marL="285750" indent="-285750" algn="just">
              <a:buFont typeface="Arial" panose="020B0604020202020204" pitchFamily="34" charset="0"/>
              <a:buChar char="•"/>
            </a:pPr>
            <a:r>
              <a:rPr lang="en-US" sz="1400" b="1" dirty="0">
                <a:solidFill>
                  <a:srgbClr val="B72033"/>
                </a:solidFill>
                <a:latin typeface="Century Gothic" panose="020B0502020202020204" pitchFamily="34" charset="0"/>
              </a:rPr>
              <a:t>Health &amp; wellness in a disruptive world </a:t>
            </a:r>
          </a:p>
          <a:p>
            <a:pPr marL="285750" indent="-285750" algn="just">
              <a:buFont typeface="Arial" panose="020B0604020202020204" pitchFamily="34" charset="0"/>
              <a:buChar char="•"/>
            </a:pPr>
            <a:r>
              <a:rPr lang="en-US" sz="1400" b="1" dirty="0">
                <a:solidFill>
                  <a:srgbClr val="B72033"/>
                </a:solidFill>
                <a:latin typeface="Century Gothic" panose="020B0502020202020204" pitchFamily="34" charset="0"/>
              </a:rPr>
              <a:t>Thailand</a:t>
            </a:r>
          </a:p>
          <a:p>
            <a:pPr marL="742950" lvl="1" indent="-285750" algn="just">
              <a:buFont typeface="Arial" panose="020B0604020202020204" pitchFamily="34" charset="0"/>
              <a:buChar char="•"/>
            </a:pPr>
            <a:r>
              <a:rPr lang="en-US" sz="1400" b="1" dirty="0">
                <a:solidFill>
                  <a:srgbClr val="B72033"/>
                </a:solidFill>
                <a:latin typeface="Century Gothic" panose="020B0502020202020204" pitchFamily="34" charset="0"/>
              </a:rPr>
              <a:t>Bangkok </a:t>
            </a: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137 Pillars Suites &amp; Residences </a:t>
            </a:r>
          </a:p>
          <a:p>
            <a:pPr marL="1200150" lvl="2" indent="-285750" algn="just">
              <a:buFont typeface="Wingdings" panose="05000000000000000000" pitchFamily="2" charset="2"/>
              <a:buChar char="ü"/>
            </a:pPr>
            <a:r>
              <a:rPr lang="en-US" sz="1400" dirty="0">
                <a:solidFill>
                  <a:srgbClr val="B72033"/>
                </a:solidFill>
                <a:latin typeface="Century Gothic" panose="020B0502020202020204" pitchFamily="34" charset="0"/>
              </a:rPr>
              <a:t>Rembrandt Hotel &amp; Suites </a:t>
            </a:r>
          </a:p>
          <a:p>
            <a:pPr marL="742950" lvl="1" indent="-285750" algn="just">
              <a:buFont typeface="Arial" panose="020B0604020202020204" pitchFamily="34" charset="0"/>
              <a:buChar char="•"/>
            </a:pPr>
            <a:r>
              <a:rPr lang="en-US" sz="1400" b="1" dirty="0">
                <a:solidFill>
                  <a:srgbClr val="B72033"/>
                </a:solidFill>
                <a:latin typeface="Century Gothic" panose="020B0502020202020204" pitchFamily="34" charset="0"/>
              </a:rPr>
              <a:t>Chiang Mai</a:t>
            </a: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137 Pillars House Chiang Mai </a:t>
            </a:r>
          </a:p>
          <a:p>
            <a:pPr marL="742950" lvl="1" indent="-285750" algn="just">
              <a:buFont typeface="Arial" panose="020B0604020202020204" pitchFamily="34" charset="0"/>
              <a:buChar char="•"/>
            </a:pPr>
            <a:r>
              <a:rPr lang="en-US" sz="1400" b="1" dirty="0">
                <a:solidFill>
                  <a:srgbClr val="B72033"/>
                </a:solidFill>
                <a:latin typeface="Century Gothic" panose="020B0502020202020204" pitchFamily="34" charset="0"/>
              </a:rPr>
              <a:t>Hua </a:t>
            </a:r>
            <a:r>
              <a:rPr lang="en-US" sz="1400" b="1" dirty="0" err="1">
                <a:solidFill>
                  <a:srgbClr val="B72033"/>
                </a:solidFill>
                <a:latin typeface="Century Gothic" panose="020B0502020202020204" pitchFamily="34" charset="0"/>
              </a:rPr>
              <a:t>Hin</a:t>
            </a:r>
            <a:endParaRPr lang="en-US" sz="1400" b="1" dirty="0">
              <a:solidFill>
                <a:srgbClr val="B72033"/>
              </a:solidFill>
              <a:latin typeface="Century Gothic" panose="020B0502020202020204" pitchFamily="34" charset="0"/>
            </a:endParaRPr>
          </a:p>
          <a:p>
            <a:pPr marL="1200150" lvl="2" indent="-285750">
              <a:buFont typeface="Wingdings" panose="05000000000000000000" pitchFamily="2" charset="2"/>
              <a:buChar char="ü"/>
            </a:pPr>
            <a:r>
              <a:rPr lang="en-US" sz="1400" dirty="0" err="1">
                <a:solidFill>
                  <a:srgbClr val="B72033"/>
                </a:solidFill>
                <a:latin typeface="Century Gothic" panose="020B0502020202020204" pitchFamily="34" charset="0"/>
              </a:rPr>
              <a:t>Aleenta</a:t>
            </a:r>
            <a:r>
              <a:rPr lang="en-US" sz="1400" dirty="0">
                <a:solidFill>
                  <a:srgbClr val="B72033"/>
                </a:solidFill>
                <a:latin typeface="Century Gothic" panose="020B0502020202020204" pitchFamily="34" charset="0"/>
              </a:rPr>
              <a:t> Hua </a:t>
            </a:r>
            <a:r>
              <a:rPr lang="en-US" sz="1400" dirty="0" err="1">
                <a:solidFill>
                  <a:srgbClr val="B72033"/>
                </a:solidFill>
                <a:latin typeface="Century Gothic" panose="020B0502020202020204" pitchFamily="34" charset="0"/>
              </a:rPr>
              <a:t>Hin</a:t>
            </a:r>
            <a:r>
              <a:rPr lang="en-US" sz="1400" dirty="0">
                <a:solidFill>
                  <a:srgbClr val="B72033"/>
                </a:solidFill>
                <a:latin typeface="Century Gothic" panose="020B0502020202020204" pitchFamily="34" charset="0"/>
              </a:rPr>
              <a:t> – </a:t>
            </a:r>
            <a:r>
              <a:rPr lang="en-US" sz="1400" dirty="0" err="1">
                <a:solidFill>
                  <a:srgbClr val="B72033"/>
                </a:solidFill>
                <a:latin typeface="Century Gothic" panose="020B0502020202020204" pitchFamily="34" charset="0"/>
              </a:rPr>
              <a:t>Pranburi</a:t>
            </a:r>
            <a:r>
              <a:rPr lang="en-US" sz="1400" dirty="0">
                <a:solidFill>
                  <a:srgbClr val="B72033"/>
                </a:solidFill>
                <a:latin typeface="Century Gothic" panose="020B0502020202020204" pitchFamily="34" charset="0"/>
              </a:rPr>
              <a:t> Resort &amp; Spa </a:t>
            </a:r>
          </a:p>
          <a:p>
            <a:pPr marL="742950" lvl="1" indent="-285750" algn="just">
              <a:buFont typeface="Arial" panose="020B0604020202020204" pitchFamily="34" charset="0"/>
              <a:buChar char="•"/>
            </a:pPr>
            <a:r>
              <a:rPr lang="en-US" sz="1400" b="1" dirty="0" err="1">
                <a:solidFill>
                  <a:srgbClr val="B72033"/>
                </a:solidFill>
                <a:latin typeface="Century Gothic" panose="020B0502020202020204" pitchFamily="34" charset="0"/>
              </a:rPr>
              <a:t>Koh</a:t>
            </a:r>
            <a:r>
              <a:rPr lang="en-US" sz="1400" b="1" dirty="0">
                <a:solidFill>
                  <a:srgbClr val="B72033"/>
                </a:solidFill>
                <a:latin typeface="Century Gothic" panose="020B0502020202020204" pitchFamily="34" charset="0"/>
              </a:rPr>
              <a:t> </a:t>
            </a:r>
            <a:r>
              <a:rPr lang="en-US" sz="1400" b="1" dirty="0" err="1">
                <a:solidFill>
                  <a:srgbClr val="B72033"/>
                </a:solidFill>
                <a:latin typeface="Century Gothic" panose="020B0502020202020204" pitchFamily="34" charset="0"/>
              </a:rPr>
              <a:t>Samui</a:t>
            </a:r>
            <a:endParaRPr lang="en-US" sz="1400" b="1" dirty="0">
              <a:solidFill>
                <a:srgbClr val="B72033"/>
              </a:solidFill>
              <a:latin typeface="Century Gothic" panose="020B0502020202020204" pitchFamily="34" charset="0"/>
            </a:endParaRP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SALA </a:t>
            </a:r>
            <a:r>
              <a:rPr lang="en-US" sz="1400" dirty="0" err="1">
                <a:solidFill>
                  <a:srgbClr val="B72033"/>
                </a:solidFill>
                <a:latin typeface="Century Gothic" panose="020B0502020202020204" pitchFamily="34" charset="0"/>
              </a:rPr>
              <a:t>Samui</a:t>
            </a:r>
            <a:r>
              <a:rPr lang="en-US" sz="1400" dirty="0">
                <a:solidFill>
                  <a:srgbClr val="B72033"/>
                </a:solidFill>
                <a:latin typeface="Century Gothic" panose="020B0502020202020204" pitchFamily="34" charset="0"/>
              </a:rPr>
              <a:t> </a:t>
            </a:r>
            <a:r>
              <a:rPr lang="en-US" sz="1400" dirty="0" err="1">
                <a:solidFill>
                  <a:srgbClr val="B72033"/>
                </a:solidFill>
                <a:latin typeface="Century Gothic" panose="020B0502020202020204" pitchFamily="34" charset="0"/>
              </a:rPr>
              <a:t>Chaweng</a:t>
            </a:r>
            <a:r>
              <a:rPr lang="en-US" sz="1400" dirty="0">
                <a:solidFill>
                  <a:srgbClr val="B72033"/>
                </a:solidFill>
                <a:latin typeface="Century Gothic" panose="020B0502020202020204" pitchFamily="34" charset="0"/>
              </a:rPr>
              <a:t> Beach Resort </a:t>
            </a:r>
          </a:p>
          <a:p>
            <a:pPr marL="742950" lvl="1" indent="-285750" algn="just">
              <a:buFont typeface="Arial" panose="020B0604020202020204" pitchFamily="34" charset="0"/>
              <a:buChar char="•"/>
            </a:pPr>
            <a:r>
              <a:rPr lang="en-US" sz="1400" b="1" dirty="0">
                <a:solidFill>
                  <a:srgbClr val="B72033"/>
                </a:solidFill>
                <a:latin typeface="Century Gothic" panose="020B0502020202020204" pitchFamily="34" charset="0"/>
              </a:rPr>
              <a:t>Phuket </a:t>
            </a:r>
          </a:p>
          <a:p>
            <a:pPr marL="1200150" lvl="2" indent="-285750">
              <a:buFont typeface="Wingdings" panose="05000000000000000000" pitchFamily="2" charset="2"/>
              <a:buChar char="ü"/>
            </a:pPr>
            <a:r>
              <a:rPr lang="en-US" sz="1400" dirty="0" err="1">
                <a:solidFill>
                  <a:srgbClr val="B72033"/>
                </a:solidFill>
                <a:latin typeface="Century Gothic" panose="020B0502020202020204" pitchFamily="34" charset="0"/>
              </a:rPr>
              <a:t>Mangosteen</a:t>
            </a:r>
            <a:r>
              <a:rPr lang="en-US" sz="1400" dirty="0">
                <a:solidFill>
                  <a:srgbClr val="B72033"/>
                </a:solidFill>
                <a:latin typeface="Century Gothic" panose="020B0502020202020204" pitchFamily="34" charset="0"/>
              </a:rPr>
              <a:t> Ayurveda &amp; Wellness Resort</a:t>
            </a: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The Slate</a:t>
            </a: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The </a:t>
            </a:r>
            <a:r>
              <a:rPr lang="en-US" sz="1400" dirty="0" err="1">
                <a:solidFill>
                  <a:srgbClr val="B72033"/>
                </a:solidFill>
                <a:latin typeface="Century Gothic" panose="020B0502020202020204" pitchFamily="34" charset="0"/>
              </a:rPr>
              <a:t>Racha</a:t>
            </a:r>
            <a:r>
              <a:rPr lang="en-US" sz="1400" dirty="0">
                <a:solidFill>
                  <a:srgbClr val="B72033"/>
                </a:solidFill>
                <a:latin typeface="Century Gothic" panose="020B0502020202020204" pitchFamily="34" charset="0"/>
              </a:rPr>
              <a:t> </a:t>
            </a:r>
          </a:p>
          <a:p>
            <a:pPr marL="1200150" lvl="2" indent="-285750">
              <a:buFont typeface="Wingdings" panose="05000000000000000000" pitchFamily="2" charset="2"/>
              <a:buChar char="ü"/>
            </a:pPr>
            <a:r>
              <a:rPr lang="sv-SE" sz="1400" dirty="0">
                <a:solidFill>
                  <a:srgbClr val="B72033"/>
                </a:solidFill>
                <a:latin typeface="Century Gothic" panose="020B0502020202020204" pitchFamily="34" charset="0"/>
              </a:rPr>
              <a:t>Aleenta Phuket - Phang Nga Resort &amp; Spa</a:t>
            </a:r>
          </a:p>
          <a:p>
            <a:pPr marL="285750" indent="-285750" algn="just">
              <a:buFont typeface="Arial" panose="020B0604020202020204" pitchFamily="34" charset="0"/>
              <a:buChar char="•"/>
            </a:pPr>
            <a:r>
              <a:rPr lang="en-US" sz="1400" b="1" dirty="0">
                <a:solidFill>
                  <a:srgbClr val="B72033"/>
                </a:solidFill>
                <a:latin typeface="Century Gothic" panose="020B0502020202020204" pitchFamily="34" charset="0"/>
              </a:rPr>
              <a:t>Cambodia </a:t>
            </a:r>
          </a:p>
          <a:p>
            <a:pPr marL="742950" lvl="1" indent="-285750" algn="just">
              <a:buFont typeface="Arial" panose="020B0604020202020204" pitchFamily="34" charset="0"/>
              <a:buChar char="•"/>
            </a:pPr>
            <a:r>
              <a:rPr lang="en-US" sz="1400" b="1" dirty="0" err="1">
                <a:solidFill>
                  <a:srgbClr val="B72033"/>
                </a:solidFill>
                <a:latin typeface="Century Gothic" panose="020B0502020202020204" pitchFamily="34" charset="0"/>
              </a:rPr>
              <a:t>Siem</a:t>
            </a:r>
            <a:r>
              <a:rPr lang="en-US" sz="1400" b="1" dirty="0">
                <a:solidFill>
                  <a:srgbClr val="B72033"/>
                </a:solidFill>
                <a:latin typeface="Century Gothic" panose="020B0502020202020204" pitchFamily="34" charset="0"/>
              </a:rPr>
              <a:t> Reap</a:t>
            </a: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Park Hyatt </a:t>
            </a:r>
            <a:r>
              <a:rPr lang="en-US" sz="1400" dirty="0" err="1">
                <a:solidFill>
                  <a:srgbClr val="B72033"/>
                </a:solidFill>
                <a:latin typeface="Century Gothic" panose="020B0502020202020204" pitchFamily="34" charset="0"/>
              </a:rPr>
              <a:t>Siem</a:t>
            </a:r>
            <a:r>
              <a:rPr lang="en-US" sz="1400" dirty="0">
                <a:solidFill>
                  <a:srgbClr val="B72033"/>
                </a:solidFill>
                <a:latin typeface="Century Gothic" panose="020B0502020202020204" pitchFamily="34" charset="0"/>
              </a:rPr>
              <a:t> Reap </a:t>
            </a:r>
          </a:p>
          <a:p>
            <a:pPr marL="285750" indent="-285750" algn="just">
              <a:buFont typeface="Arial" panose="020B0604020202020204" pitchFamily="34" charset="0"/>
              <a:buChar char="•"/>
            </a:pPr>
            <a:r>
              <a:rPr lang="en-US" sz="1400" b="1" dirty="0">
                <a:solidFill>
                  <a:srgbClr val="B72033"/>
                </a:solidFill>
                <a:latin typeface="Century Gothic" panose="020B0502020202020204" pitchFamily="34" charset="0"/>
              </a:rPr>
              <a:t>Indonesia </a:t>
            </a:r>
          </a:p>
          <a:p>
            <a:pPr marL="742950" lvl="1" indent="-285750" algn="just">
              <a:buFont typeface="Arial" panose="020B0604020202020204" pitchFamily="34" charset="0"/>
              <a:buChar char="•"/>
            </a:pPr>
            <a:r>
              <a:rPr lang="en-US" sz="1400" b="1" dirty="0">
                <a:solidFill>
                  <a:srgbClr val="B72033"/>
                </a:solidFill>
                <a:latin typeface="Century Gothic" panose="020B0502020202020204" pitchFamily="34" charset="0"/>
              </a:rPr>
              <a:t>Bali</a:t>
            </a: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Viceroy Bali </a:t>
            </a:r>
          </a:p>
          <a:p>
            <a:pPr marL="1200150" lvl="2" indent="-285750">
              <a:buFont typeface="Wingdings" panose="05000000000000000000" pitchFamily="2" charset="2"/>
              <a:buChar char="ü"/>
            </a:pPr>
            <a:r>
              <a:rPr lang="en-US" sz="1400" dirty="0">
                <a:solidFill>
                  <a:srgbClr val="B72033"/>
                </a:solidFill>
                <a:latin typeface="Century Gothic" panose="020B0502020202020204" pitchFamily="34" charset="0"/>
              </a:rPr>
              <a:t>The </a:t>
            </a:r>
            <a:r>
              <a:rPr lang="en-US" sz="1400" dirty="0" err="1">
                <a:solidFill>
                  <a:srgbClr val="B72033"/>
                </a:solidFill>
                <a:latin typeface="Century Gothic" panose="020B0502020202020204" pitchFamily="34" charset="0"/>
              </a:rPr>
              <a:t>Samaya</a:t>
            </a:r>
            <a:r>
              <a:rPr lang="en-US" sz="1400" dirty="0">
                <a:solidFill>
                  <a:srgbClr val="B72033"/>
                </a:solidFill>
                <a:latin typeface="Century Gothic" panose="020B0502020202020204" pitchFamily="34" charset="0"/>
              </a:rPr>
              <a:t> </a:t>
            </a:r>
            <a:r>
              <a:rPr lang="en-US" sz="1400" dirty="0" err="1">
                <a:solidFill>
                  <a:srgbClr val="B72033"/>
                </a:solidFill>
                <a:latin typeface="Century Gothic" panose="020B0502020202020204" pitchFamily="34" charset="0"/>
              </a:rPr>
              <a:t>Seminyak</a:t>
            </a:r>
            <a:r>
              <a:rPr lang="en-US" sz="1400" dirty="0">
                <a:solidFill>
                  <a:srgbClr val="B72033"/>
                </a:solidFill>
                <a:latin typeface="Century Gothic" panose="020B0502020202020204" pitchFamily="34" charset="0"/>
              </a:rPr>
              <a:t> Bali </a:t>
            </a:r>
          </a:p>
          <a:p>
            <a:pPr marL="1200150" lvl="2" indent="-285750">
              <a:buFont typeface="Wingdings" panose="05000000000000000000" pitchFamily="2" charset="2"/>
              <a:buChar char="ü"/>
            </a:pPr>
            <a:endParaRPr lang="en-US" sz="1400" dirty="0">
              <a:solidFill>
                <a:srgbClr val="B72033"/>
              </a:solidFill>
              <a:latin typeface="Century Gothic" panose="020B0502020202020204" pitchFamily="34" charset="0"/>
            </a:endParaRPr>
          </a:p>
          <a:p>
            <a:pPr marL="1200150" lvl="2" indent="-285750">
              <a:buFont typeface="Wingdings" panose="05000000000000000000" pitchFamily="2" charset="2"/>
              <a:buChar char="ü"/>
            </a:pPr>
            <a:endParaRPr lang="en-US" sz="1400" dirty="0">
              <a:solidFill>
                <a:srgbClr val="B72033"/>
              </a:solidFill>
              <a:latin typeface="Century Gothic" panose="020B0502020202020204" pitchFamily="34" charset="0"/>
            </a:endParaRPr>
          </a:p>
          <a:p>
            <a:pPr marL="742950" lvl="1" indent="-285750">
              <a:buFont typeface="Wingdings" panose="05000000000000000000" pitchFamily="2" charset="2"/>
              <a:buChar char="ü"/>
            </a:pPr>
            <a:endParaRPr lang="en-US" sz="1400" dirty="0">
              <a:solidFill>
                <a:srgbClr val="B72033"/>
              </a:solidFill>
              <a:latin typeface="Century Gothic" panose="020B0502020202020204" pitchFamily="34" charset="0"/>
            </a:endParaRPr>
          </a:p>
          <a:p>
            <a:pPr marL="742950" lvl="1" indent="-285750">
              <a:buFont typeface="Wingdings" panose="05000000000000000000" pitchFamily="2" charset="2"/>
              <a:buChar char="ü"/>
            </a:pPr>
            <a:endParaRPr lang="en-US" sz="1400" dirty="0">
              <a:solidFill>
                <a:srgbClr val="B72033"/>
              </a:solidFill>
              <a:latin typeface="Century Gothic" panose="020B0502020202020204" pitchFamily="34" charset="0"/>
            </a:endParaRPr>
          </a:p>
          <a:p>
            <a:pPr marL="742950" lvl="1" indent="-285750">
              <a:buFont typeface="Wingdings" panose="05000000000000000000" pitchFamily="2" charset="2"/>
              <a:buChar char="ü"/>
            </a:pPr>
            <a:endParaRPr lang="en-US" sz="1400" dirty="0">
              <a:solidFill>
                <a:srgbClr val="B72033"/>
              </a:solidFill>
              <a:latin typeface="Century Gothic" panose="020B0502020202020204" pitchFamily="34" charset="0"/>
            </a:endParaRPr>
          </a:p>
          <a:p>
            <a:pPr marL="742950" lvl="1" indent="-285750" algn="just">
              <a:buFont typeface="Wingdings" panose="05000000000000000000" pitchFamily="2" charset="2"/>
              <a:buChar char="ü"/>
            </a:pPr>
            <a:endParaRPr lang="en-US" sz="1400" dirty="0">
              <a:solidFill>
                <a:srgbClr val="B72033"/>
              </a:solidFill>
              <a:latin typeface="Century Gothic" panose="020B0502020202020204" pitchFamily="34" charset="0"/>
            </a:endParaRPr>
          </a:p>
        </p:txBody>
      </p:sp>
    </p:spTree>
    <p:extLst>
      <p:ext uri="{BB962C8B-B14F-4D97-AF65-F5344CB8AC3E}">
        <p14:creationId xmlns:p14="http://schemas.microsoft.com/office/powerpoint/2010/main" val="22435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1;p3"/>
          <p:cNvSpPr/>
          <p:nvPr/>
        </p:nvSpPr>
        <p:spPr>
          <a:xfrm>
            <a:off x="0" y="-1"/>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12;p3"/>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114;p3"/>
          <p:cNvSpPr/>
          <p:nvPr/>
        </p:nvSpPr>
        <p:spPr>
          <a:xfrm>
            <a:off x="1354667" y="64532"/>
            <a:ext cx="7286120" cy="523180"/>
          </a:xfrm>
          <a:prstGeom prst="rect">
            <a:avLst/>
          </a:prstGeom>
          <a:noFill/>
          <a:ln>
            <a:noFill/>
          </a:ln>
        </p:spPr>
        <p:txBody>
          <a:bodyPr spcFirstLastPara="1" wrap="square" lIns="91425" tIns="45700" rIns="91425" bIns="45700" anchor="t" anchorCtr="0">
            <a:spAutoFit/>
          </a:bodyPr>
          <a:lstStyle/>
          <a:p>
            <a:r>
              <a:rPr lang="en-US" sz="2800" dirty="0">
                <a:solidFill>
                  <a:schemeClr val="lt1"/>
                </a:solidFill>
                <a:latin typeface="Century Gothic"/>
              </a:rPr>
              <a:t>Koh Samui - Enchanting island retreat </a:t>
            </a:r>
          </a:p>
        </p:txBody>
      </p:sp>
      <p:sp>
        <p:nvSpPr>
          <p:cNvPr id="14" name="Rounded Rectangle 13"/>
          <p:cNvSpPr/>
          <p:nvPr/>
        </p:nvSpPr>
        <p:spPr>
          <a:xfrm>
            <a:off x="197755" y="5914141"/>
            <a:ext cx="1211536" cy="290151"/>
          </a:xfrm>
          <a:prstGeom prst="round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502E061C-1F67-4D90-85CC-50BD74FE4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4933"/>
            <a:ext cx="7035800" cy="6002104"/>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6F21BDEA-DE4B-4A2B-A35B-53FA2B3A428A}"/>
              </a:ext>
            </a:extLst>
          </p:cNvPr>
          <p:cNvGrpSpPr/>
          <p:nvPr/>
        </p:nvGrpSpPr>
        <p:grpSpPr>
          <a:xfrm>
            <a:off x="6921195" y="-25835"/>
            <a:ext cx="5855719" cy="7503639"/>
            <a:chOff x="6336281" y="0"/>
            <a:chExt cx="6597926" cy="8454718"/>
          </a:xfrm>
        </p:grpSpPr>
        <p:sp>
          <p:nvSpPr>
            <p:cNvPr id="45" name="Diamond 44">
              <a:extLst>
                <a:ext uri="{FF2B5EF4-FFF2-40B4-BE49-F238E27FC236}">
                  <a16:creationId xmlns:a16="http://schemas.microsoft.com/office/drawing/2014/main" id="{F85B6976-2795-4E3A-A1BA-4C4058B8F3F8}"/>
                </a:ext>
              </a:extLst>
            </p:cNvPr>
            <p:cNvSpPr/>
            <p:nvPr/>
          </p:nvSpPr>
          <p:spPr>
            <a:xfrm>
              <a:off x="6336281" y="1670730"/>
              <a:ext cx="3276599" cy="3276599"/>
            </a:xfrm>
            <a:prstGeom prst="diamond">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6" name="Diamond 45">
              <a:extLst>
                <a:ext uri="{FF2B5EF4-FFF2-40B4-BE49-F238E27FC236}">
                  <a16:creationId xmlns:a16="http://schemas.microsoft.com/office/drawing/2014/main" id="{FBDF2116-B7A9-4BDD-9C69-71A781FC9B5A}"/>
                </a:ext>
              </a:extLst>
            </p:cNvPr>
            <p:cNvSpPr/>
            <p:nvPr/>
          </p:nvSpPr>
          <p:spPr>
            <a:xfrm>
              <a:off x="8001086" y="0"/>
              <a:ext cx="3276599" cy="3276599"/>
            </a:xfrm>
            <a:prstGeom prst="diamond">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7" name="Diamond 46">
              <a:extLst>
                <a:ext uri="{FF2B5EF4-FFF2-40B4-BE49-F238E27FC236}">
                  <a16:creationId xmlns:a16="http://schemas.microsoft.com/office/drawing/2014/main" id="{9F86BC2E-370D-4A5B-BD0E-CB9AD8BA40E4}"/>
                </a:ext>
              </a:extLst>
            </p:cNvPr>
            <p:cNvSpPr/>
            <p:nvPr/>
          </p:nvSpPr>
          <p:spPr>
            <a:xfrm>
              <a:off x="7086770" y="3349488"/>
              <a:ext cx="5105230" cy="5105230"/>
            </a:xfrm>
            <a:prstGeom prst="diamond">
              <a:avLst/>
            </a:prstGeom>
            <a:blipFill dpi="0" rotWithShape="1">
              <a:blip r:embed="rId5" cstate="screen">
                <a:extLst>
                  <a:ext uri="{28A0092B-C50C-407E-A947-70E740481C1C}">
                    <a14:useLocalDpi xmlns:a14="http://schemas.microsoft.com/office/drawing/2010/main"/>
                  </a:ext>
                </a:extLst>
              </a:blip>
              <a:srcRect/>
              <a:stretch>
                <a:fillRect l="-4000" t="-6000" r="-10000" b="12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Diamond 47">
              <a:extLst>
                <a:ext uri="{FF2B5EF4-FFF2-40B4-BE49-F238E27FC236}">
                  <a16:creationId xmlns:a16="http://schemas.microsoft.com/office/drawing/2014/main" id="{58B953F6-DE98-4CB5-9D53-2118F05BC7D8}"/>
                </a:ext>
              </a:extLst>
            </p:cNvPr>
            <p:cNvSpPr/>
            <p:nvPr/>
          </p:nvSpPr>
          <p:spPr>
            <a:xfrm>
              <a:off x="9657608" y="1669774"/>
              <a:ext cx="3276599" cy="3276599"/>
            </a:xfrm>
            <a:prstGeom prst="diamond">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cxnSp>
        <p:nvCxnSpPr>
          <p:cNvPr id="49" name="Straight Connector 48">
            <a:extLst>
              <a:ext uri="{FF2B5EF4-FFF2-40B4-BE49-F238E27FC236}">
                <a16:creationId xmlns:a16="http://schemas.microsoft.com/office/drawing/2014/main" id="{3458F3E8-EE96-4A90-904B-8E0DAA368857}"/>
              </a:ext>
            </a:extLst>
          </p:cNvPr>
          <p:cNvCxnSpPr>
            <a:cxnSpLocks/>
          </p:cNvCxnSpPr>
          <p:nvPr/>
        </p:nvCxnSpPr>
        <p:spPr>
          <a:xfrm flipH="1">
            <a:off x="7329820" y="636548"/>
            <a:ext cx="1653818" cy="1564938"/>
          </a:xfrm>
          <a:prstGeom prst="line">
            <a:avLst/>
          </a:prstGeom>
          <a:ln w="76200">
            <a:solidFill>
              <a:srgbClr val="A93037"/>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4F5D474-82AB-43EA-92B6-1C426244A36F}"/>
              </a:ext>
            </a:extLst>
          </p:cNvPr>
          <p:cNvSpPr txBox="1"/>
          <p:nvPr/>
        </p:nvSpPr>
        <p:spPr>
          <a:xfrm>
            <a:off x="197755" y="5775641"/>
            <a:ext cx="69121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Phuket</a:t>
            </a:r>
          </a:p>
        </p:txBody>
      </p:sp>
      <p:sp>
        <p:nvSpPr>
          <p:cNvPr id="53" name="TextBox 52">
            <a:extLst>
              <a:ext uri="{FF2B5EF4-FFF2-40B4-BE49-F238E27FC236}">
                <a16:creationId xmlns:a16="http://schemas.microsoft.com/office/drawing/2014/main" id="{0EFF5FB7-8DD6-4FD1-8359-06BD0C14BF73}"/>
              </a:ext>
            </a:extLst>
          </p:cNvPr>
          <p:cNvSpPr txBox="1"/>
          <p:nvPr/>
        </p:nvSpPr>
        <p:spPr>
          <a:xfrm>
            <a:off x="897095" y="1389526"/>
            <a:ext cx="104868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Mai</a:t>
            </a:r>
          </a:p>
        </p:txBody>
      </p:sp>
      <p:sp>
        <p:nvSpPr>
          <p:cNvPr id="55" name="TextBox 54">
            <a:extLst>
              <a:ext uri="{FF2B5EF4-FFF2-40B4-BE49-F238E27FC236}">
                <a16:creationId xmlns:a16="http://schemas.microsoft.com/office/drawing/2014/main" id="{25E9A922-F812-4FA4-9E74-89C00D716060}"/>
              </a:ext>
            </a:extLst>
          </p:cNvPr>
          <p:cNvSpPr txBox="1"/>
          <p:nvPr/>
        </p:nvSpPr>
        <p:spPr>
          <a:xfrm>
            <a:off x="1041170" y="2893253"/>
            <a:ext cx="84670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Bangkok</a:t>
            </a:r>
          </a:p>
        </p:txBody>
      </p:sp>
      <p:pic>
        <p:nvPicPr>
          <p:cNvPr id="57" name="Picture 56">
            <a:extLst>
              <a:ext uri="{FF2B5EF4-FFF2-40B4-BE49-F238E27FC236}">
                <a16:creationId xmlns:a16="http://schemas.microsoft.com/office/drawing/2014/main" id="{AD34FA50-7203-434A-9764-1EF602AD41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4640" y="3170225"/>
            <a:ext cx="224575" cy="314405"/>
          </a:xfrm>
          <a:prstGeom prst="rect">
            <a:avLst/>
          </a:prstGeom>
        </p:spPr>
      </p:pic>
      <p:pic>
        <p:nvPicPr>
          <p:cNvPr id="59" name="Picture 58">
            <a:extLst>
              <a:ext uri="{FF2B5EF4-FFF2-40B4-BE49-F238E27FC236}">
                <a16:creationId xmlns:a16="http://schemas.microsoft.com/office/drawing/2014/main" id="{928494D7-218F-44FF-9E06-C62268D91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08" y="1243766"/>
            <a:ext cx="224575" cy="314405"/>
          </a:xfrm>
          <a:prstGeom prst="rect">
            <a:avLst/>
          </a:prstGeom>
        </p:spPr>
      </p:pic>
      <p:pic>
        <p:nvPicPr>
          <p:cNvPr id="61" name="Picture 60">
            <a:extLst>
              <a:ext uri="{FF2B5EF4-FFF2-40B4-BE49-F238E27FC236}">
                <a16:creationId xmlns:a16="http://schemas.microsoft.com/office/drawing/2014/main" id="{29DCB8C2-6216-4A8A-AF2A-D17319ED2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338" y="5414483"/>
            <a:ext cx="224575" cy="314405"/>
          </a:xfrm>
          <a:prstGeom prst="rect">
            <a:avLst/>
          </a:prstGeom>
        </p:spPr>
      </p:pic>
      <p:pic>
        <p:nvPicPr>
          <p:cNvPr id="63" name="Picture 62">
            <a:extLst>
              <a:ext uri="{FF2B5EF4-FFF2-40B4-BE49-F238E27FC236}">
                <a16:creationId xmlns:a16="http://schemas.microsoft.com/office/drawing/2014/main" id="{7275C84A-80A0-4398-931F-5AB9C7F9FF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495" y="913643"/>
            <a:ext cx="224575" cy="314405"/>
          </a:xfrm>
          <a:prstGeom prst="rect">
            <a:avLst/>
          </a:prstGeom>
        </p:spPr>
      </p:pic>
      <p:sp>
        <p:nvSpPr>
          <p:cNvPr id="65" name="TextBox 64">
            <a:extLst>
              <a:ext uri="{FF2B5EF4-FFF2-40B4-BE49-F238E27FC236}">
                <a16:creationId xmlns:a16="http://schemas.microsoft.com/office/drawing/2014/main" id="{11E32A88-8359-4541-BF5C-681E58584F2E}"/>
              </a:ext>
            </a:extLst>
          </p:cNvPr>
          <p:cNvSpPr txBox="1"/>
          <p:nvPr/>
        </p:nvSpPr>
        <p:spPr>
          <a:xfrm>
            <a:off x="1239294" y="962945"/>
            <a:ext cx="100059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Rai</a:t>
            </a:r>
          </a:p>
        </p:txBody>
      </p:sp>
      <p:pic>
        <p:nvPicPr>
          <p:cNvPr id="67" name="Picture 66">
            <a:extLst>
              <a:ext uri="{FF2B5EF4-FFF2-40B4-BE49-F238E27FC236}">
                <a16:creationId xmlns:a16="http://schemas.microsoft.com/office/drawing/2014/main" id="{75D2AA23-B78B-4CE5-B3E1-9815EF5341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212" y="5299829"/>
            <a:ext cx="224575" cy="314405"/>
          </a:xfrm>
          <a:prstGeom prst="rect">
            <a:avLst/>
          </a:prstGeom>
        </p:spPr>
      </p:pic>
      <p:sp>
        <p:nvSpPr>
          <p:cNvPr id="69" name="TextBox 68">
            <a:extLst>
              <a:ext uri="{FF2B5EF4-FFF2-40B4-BE49-F238E27FC236}">
                <a16:creationId xmlns:a16="http://schemas.microsoft.com/office/drawing/2014/main" id="{EACC0BF9-FD6A-4978-A6C8-966C1C9EA776}"/>
              </a:ext>
            </a:extLst>
          </p:cNvPr>
          <p:cNvSpPr txBox="1"/>
          <p:nvPr/>
        </p:nvSpPr>
        <p:spPr>
          <a:xfrm>
            <a:off x="892490" y="5445102"/>
            <a:ext cx="56938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Krabi</a:t>
            </a:r>
          </a:p>
        </p:txBody>
      </p:sp>
    </p:spTree>
    <p:extLst>
      <p:ext uri="{BB962C8B-B14F-4D97-AF65-F5344CB8AC3E}">
        <p14:creationId xmlns:p14="http://schemas.microsoft.com/office/powerpoint/2010/main" val="94681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0433E-BDFF-4AA6-8130-C9F1D62485E8}"/>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111E150C-9AD0-4408-AE76-32464D29D98A}"/>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71476" y="2746044"/>
            <a:ext cx="5696818"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SALA SAMUI CHAWENG BEACH RESORT</a:t>
            </a:r>
            <a:endParaRPr lang="x-none"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662475"/>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3"/>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626416"/>
            <a:ext cx="2382383" cy="338554"/>
          </a:xfrm>
          <a:prstGeom prst="rect">
            <a:avLst/>
          </a:prstGeom>
          <a:noFill/>
        </p:spPr>
        <p:txBody>
          <a:bodyPr wrap="none" rtlCol="0">
            <a:spAutoFit/>
          </a:bodyPr>
          <a:lstStyle/>
          <a:p>
            <a:r>
              <a:rPr lang="en-US" sz="1600" dirty="0" err="1">
                <a:solidFill>
                  <a:schemeClr val="bg1"/>
                </a:solidFill>
                <a:latin typeface="Century Gothic" panose="020B0502020202020204" pitchFamily="34" charset="0"/>
              </a:rPr>
              <a:t>Koh</a:t>
            </a:r>
            <a:r>
              <a:rPr lang="en-US" sz="1600" dirty="0">
                <a:solidFill>
                  <a:schemeClr val="bg1"/>
                </a:solidFill>
                <a:latin typeface="Century Gothic" panose="020B0502020202020204" pitchFamily="34" charset="0"/>
              </a:rPr>
              <a:t> </a:t>
            </a:r>
            <a:r>
              <a:rPr lang="en-US" sz="1600" dirty="0" err="1">
                <a:solidFill>
                  <a:schemeClr val="bg1"/>
                </a:solidFill>
                <a:latin typeface="Century Gothic" panose="020B0502020202020204" pitchFamily="34" charset="0"/>
              </a:rPr>
              <a:t>Samui</a:t>
            </a:r>
            <a:r>
              <a:rPr lang="en-US" sz="1600" dirty="0">
                <a:solidFill>
                  <a:schemeClr val="bg1"/>
                </a:solidFill>
                <a:latin typeface="Century Gothic" panose="020B0502020202020204" pitchFamily="34" charset="0"/>
              </a:rPr>
              <a:t>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4166616"/>
            <a:ext cx="5716166" cy="1292662"/>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New resort, only opened in 2018</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Good location in the main resort of Chaweng</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Spacious rooms with unique layout</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Innovative dining options</a:t>
            </a: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285750" indent="-285750">
              <a:buClr>
                <a:srgbClr val="B72032"/>
              </a:buClr>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5352" y="2156346"/>
            <a:ext cx="3149149" cy="470847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351" y="0"/>
            <a:ext cx="3149149" cy="2082871"/>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12741" y="5240740"/>
            <a:ext cx="2361062" cy="162408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6729" y="9864"/>
            <a:ext cx="2361825" cy="3542338"/>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6730" y="3616984"/>
            <a:ext cx="2361824" cy="1574549"/>
          </a:xfrm>
          <a:prstGeom prst="rect">
            <a:avLst/>
          </a:prstGeom>
        </p:spPr>
      </p:pic>
      <p:pic>
        <p:nvPicPr>
          <p:cNvPr id="20" name="Picture 19">
            <a:extLst>
              <a:ext uri="{FF2B5EF4-FFF2-40B4-BE49-F238E27FC236}">
                <a16:creationId xmlns:a16="http://schemas.microsoft.com/office/drawing/2014/main" id="{C47E2A0A-DA13-4D09-9500-1B195FC511AA}"/>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151539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581150" y="1581207"/>
            <a:ext cx="5696818"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SALA Spa Retreat Package </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58801" y="2044591"/>
            <a:ext cx="5948026" cy="4493538"/>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pPr fontAlgn="base">
              <a:spcBef>
                <a:spcPts val="0"/>
              </a:spcBef>
              <a:spcAft>
                <a:spcPts val="0"/>
              </a:spcAft>
              <a:buClr>
                <a:srgbClr val="B72032"/>
              </a:buClr>
            </a:pPr>
            <a:r>
              <a:rPr lang="en-US" sz="1300" dirty="0">
                <a:latin typeface="Century Gothic" panose="020B0502020202020204" pitchFamily="34" charset="0"/>
              </a:rPr>
              <a:t>Treat yourself to a blissful break on the pure shores of Koh Samui with our soothing spa retreat package. Guests will enjoy three days of pampering at the SALA spa in Chaweng. Minimum stay of 3 nights.</a:t>
            </a:r>
            <a:br>
              <a:rPr lang="en-US" sz="1300" dirty="0">
                <a:latin typeface="Century Gothic" panose="020B0502020202020204" pitchFamily="34" charset="0"/>
              </a:rPr>
            </a:br>
            <a:endParaRPr lang="th-TH" sz="1300" dirty="0">
              <a:latin typeface="Century Gothic" panose="020B0502020202020204" pitchFamily="34" charset="0"/>
            </a:endParaRPr>
          </a:p>
          <a:p>
            <a:pPr fontAlgn="base">
              <a:spcBef>
                <a:spcPts val="0"/>
              </a:spcBef>
              <a:spcAft>
                <a:spcPts val="0"/>
              </a:spcAft>
              <a:buClr>
                <a:srgbClr val="B72032"/>
              </a:buClr>
            </a:pPr>
            <a:r>
              <a:rPr lang="en-US" sz="1300" b="1" dirty="0">
                <a:solidFill>
                  <a:srgbClr val="B72032"/>
                </a:solidFill>
                <a:latin typeface="Century Gothic" panose="020B0502020202020204" pitchFamily="34" charset="0"/>
                <a:cs typeface="Calibri" panose="020F0502020204030204" pitchFamily="34" charset="0"/>
              </a:rPr>
              <a:t>Inclusions:</a:t>
            </a:r>
            <a:endParaRPr lang="th-TH" sz="1300" b="1" dirty="0">
              <a:solidFill>
                <a:srgbClr val="B72032"/>
              </a:solidFill>
              <a:latin typeface="Century Gothic" panose="020B0502020202020204" pitchFamily="34" charset="0"/>
              <a:cs typeface="Calibri" panose="020F0502020204030204" pitchFamily="34" charset="0"/>
            </a:endParaRPr>
          </a:p>
          <a:p>
            <a:pPr rtl="0" fontAlgn="base">
              <a:spcBef>
                <a:spcPts val="0"/>
              </a:spcBef>
              <a:spcAft>
                <a:spcPts val="0"/>
              </a:spcAft>
              <a:buClr>
                <a:srgbClr val="B72032"/>
              </a:buClr>
              <a:buFont typeface="Arial" panose="020B0604020202020204" pitchFamily="34" charset="0"/>
              <a:buChar char="•"/>
            </a:pPr>
            <a:r>
              <a:rPr lang="th-TH" sz="1300" dirty="0">
                <a:latin typeface="Century Gothic" panose="020B0502020202020204" pitchFamily="34" charset="0"/>
              </a:rPr>
              <a:t> </a:t>
            </a:r>
            <a:r>
              <a:rPr lang="en-US" sz="1300" dirty="0">
                <a:latin typeface="Century Gothic" panose="020B0502020202020204" pitchFamily="34" charset="0"/>
              </a:rPr>
              <a:t>Daily breakfast for 2  </a:t>
            </a:r>
          </a:p>
          <a:p>
            <a:pPr rtl="0" fontAlgn="base">
              <a:spcBef>
                <a:spcPts val="0"/>
              </a:spcBef>
              <a:spcAft>
                <a:spcPts val="0"/>
              </a:spcAft>
              <a:buClr>
                <a:srgbClr val="B72032"/>
              </a:buClr>
              <a:buFont typeface="Arial" panose="020B0604020202020204" pitchFamily="34" charset="0"/>
              <a:buChar char="•"/>
            </a:pPr>
            <a:r>
              <a:rPr lang="th-TH" sz="1300" dirty="0">
                <a:latin typeface="Century Gothic" panose="020B0502020202020204" pitchFamily="34" charset="0"/>
              </a:rPr>
              <a:t> </a:t>
            </a:r>
            <a:r>
              <a:rPr lang="en-US" sz="1300" dirty="0">
                <a:latin typeface="Century Gothic" panose="020B0502020202020204" pitchFamily="34" charset="0"/>
              </a:rPr>
              <a:t>Transfer from/to Samui International Airport or any other point on Koh Samui</a:t>
            </a:r>
          </a:p>
          <a:p>
            <a:pPr rtl="0" fontAlgn="base">
              <a:spcBef>
                <a:spcPts val="0"/>
              </a:spcBef>
              <a:spcAft>
                <a:spcPts val="0"/>
              </a:spcAft>
              <a:buClr>
                <a:srgbClr val="B72032"/>
              </a:buClr>
              <a:buFont typeface="Arial" panose="020B0604020202020204" pitchFamily="34" charset="0"/>
              <a:buChar char="•"/>
            </a:pPr>
            <a:r>
              <a:rPr lang="th-TH" sz="1300" dirty="0">
                <a:latin typeface="Century Gothic" panose="020B0502020202020204" pitchFamily="34" charset="0"/>
              </a:rPr>
              <a:t> </a:t>
            </a:r>
            <a:r>
              <a:rPr lang="en-US" sz="1300" dirty="0">
                <a:latin typeface="Century Gothic" panose="020B0502020202020204" pitchFamily="34" charset="0"/>
              </a:rPr>
              <a:t>Daily spa treatments:</a:t>
            </a:r>
          </a:p>
          <a:p>
            <a:pPr marL="742950" lvl="1" indent="-285750" rtl="0" fontAlgn="base">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1st day:  2-hour “The Choice is Yours” package (30-minute body scrub and 90-minute massage for two)</a:t>
            </a:r>
          </a:p>
          <a:p>
            <a:pPr marL="742950" lvl="1" indent="-285750" rtl="0" fontAlgn="base">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2nd day: 2-hour Aromatic Swedish massage and Thai Herbal Facial (60 minutes each)</a:t>
            </a:r>
          </a:p>
          <a:p>
            <a:pPr marL="742950" lvl="1" indent="-285750" rtl="0" fontAlgn="base">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3rd day:  90-minute Soothing Aroma Massage</a:t>
            </a:r>
          </a:p>
          <a:p>
            <a:pPr rtl="0" fontAlgn="base">
              <a:spcBef>
                <a:spcPts val="0"/>
              </a:spcBef>
              <a:spcAft>
                <a:spcPts val="0"/>
              </a:spcAft>
              <a:buClr>
                <a:srgbClr val="B72032"/>
              </a:buClr>
              <a:buFont typeface="Arial" panose="020B0604020202020204" pitchFamily="34" charset="0"/>
              <a:buChar char="•"/>
            </a:pPr>
            <a:r>
              <a:rPr lang="th-TH" sz="1300" dirty="0">
                <a:latin typeface="Century Gothic" panose="020B0502020202020204" pitchFamily="34" charset="0"/>
              </a:rPr>
              <a:t> </a:t>
            </a:r>
            <a:r>
              <a:rPr lang="en-US" sz="1300" dirty="0">
                <a:latin typeface="Century Gothic" panose="020B0502020202020204" pitchFamily="34" charset="0"/>
              </a:rPr>
              <a:t>Healthy drinks will be served at the end of the spa treatments.</a:t>
            </a:r>
          </a:p>
          <a:p>
            <a:pPr rtl="0" fontAlgn="base">
              <a:spcBef>
                <a:spcPts val="0"/>
              </a:spcBef>
              <a:spcAft>
                <a:spcPts val="0"/>
              </a:spcAft>
              <a:buClr>
                <a:srgbClr val="B72032"/>
              </a:buClr>
              <a:buFont typeface="Arial" panose="020B0604020202020204" pitchFamily="34" charset="0"/>
              <a:buChar char="•"/>
            </a:pPr>
            <a:r>
              <a:rPr lang="th-TH" sz="1300" dirty="0">
                <a:latin typeface="Century Gothic" panose="020B0502020202020204" pitchFamily="34" charset="0"/>
              </a:rPr>
              <a:t> </a:t>
            </a:r>
            <a:r>
              <a:rPr lang="en-US" sz="1300" dirty="0">
                <a:latin typeface="Century Gothic" panose="020B0502020202020204" pitchFamily="34" charset="0"/>
              </a:rPr>
              <a:t>A complimentary healthy lunch for two.</a:t>
            </a:r>
          </a:p>
          <a:p>
            <a:pPr rtl="0" fontAlgn="base">
              <a:spcBef>
                <a:spcPts val="0"/>
              </a:spcBef>
              <a:spcAft>
                <a:spcPts val="0"/>
              </a:spcAft>
              <a:buClr>
                <a:srgbClr val="B72032"/>
              </a:buClr>
              <a:buFont typeface="Arial" panose="020B0604020202020204" pitchFamily="34" charset="0"/>
              <a:buChar char="•"/>
            </a:pPr>
            <a:r>
              <a:rPr lang="th-TH" sz="1300" dirty="0">
                <a:latin typeface="Century Gothic" panose="020B0502020202020204" pitchFamily="34" charset="0"/>
              </a:rPr>
              <a:t> </a:t>
            </a:r>
            <a:r>
              <a:rPr lang="en-US" sz="1300" dirty="0">
                <a:latin typeface="Century Gothic" panose="020B0502020202020204" pitchFamily="34" charset="0"/>
              </a:rPr>
              <a:t>Complimentary late check out at 4pm, subject to availability.</a:t>
            </a:r>
          </a:p>
          <a:p>
            <a:pPr fontAlgn="base">
              <a:spcBef>
                <a:spcPts val="0"/>
              </a:spcBef>
              <a:spcAft>
                <a:spcPts val="0"/>
              </a:spcAft>
              <a:buClr>
                <a:srgbClr val="B72032"/>
              </a:buClr>
            </a:pPr>
            <a:endParaRPr lang="en-US" sz="1300" b="1" dirty="0">
              <a:solidFill>
                <a:srgbClr val="B72032"/>
              </a:solidFill>
              <a:latin typeface="Century Gothic" panose="020B0502020202020204" pitchFamily="34" charset="0"/>
              <a:cs typeface="Calibri" panose="020F050202020403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endParaRPr lang="th-TH" sz="1300" b="1" dirty="0">
              <a:solidFill>
                <a:srgbClr val="B72032"/>
              </a:solidFill>
              <a:latin typeface="Century Gothic" panose="020B0502020202020204" pitchFamily="34" charset="0"/>
              <a:cs typeface="Calibri" panose="020F0502020204030204" pitchFamily="34" charset="0"/>
            </a:endParaRPr>
          </a:p>
          <a:p>
            <a:r>
              <a:rPr lang="en-US" sz="1300" dirty="0">
                <a:latin typeface="Century Gothic" panose="020B0502020202020204" pitchFamily="34" charset="0"/>
              </a:rPr>
              <a:t>THB 16,200/2 persons with a minimum stay of 3 nights, rates are subject to 7% service charge and government tax</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3"/>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95352" y="2157482"/>
            <a:ext cx="3149150" cy="472161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95352" y="2685"/>
            <a:ext cx="3149149" cy="2065841"/>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813328" y="5270913"/>
            <a:ext cx="2378672" cy="1608187"/>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813329" y="-24989"/>
            <a:ext cx="2378672" cy="3572577"/>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831708" y="3621679"/>
            <a:ext cx="2360292" cy="1575159"/>
          </a:xfrm>
          <a:prstGeom prst="rect">
            <a:avLst/>
          </a:prstGeom>
        </p:spPr>
      </p:pic>
    </p:spTree>
    <p:extLst>
      <p:ext uri="{BB962C8B-B14F-4D97-AF65-F5344CB8AC3E}">
        <p14:creationId xmlns:p14="http://schemas.microsoft.com/office/powerpoint/2010/main" val="371036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581150" y="2343207"/>
            <a:ext cx="5696818"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MOTHER-TO-BE</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81150" y="2919481"/>
            <a:ext cx="5716166" cy="1892826"/>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pPr fontAlgn="base">
              <a:buClr>
                <a:srgbClr val="B72032"/>
              </a:buClr>
            </a:pPr>
            <a:r>
              <a:rPr lang="en-US" sz="1300" dirty="0">
                <a:latin typeface="Century Gothic" panose="020B0502020202020204" pitchFamily="34" charset="0"/>
              </a:rPr>
              <a:t>Designed specifically for mothers-to-be, this massage promotes relaxation, increases circulation and provides comfort during this wondrous time of change. The treatment helps to relieve tension and alleviate swelling in the hands or feet. Your comfort and safety are assured with supportive pillows and sweet almond oil. </a:t>
            </a:r>
          </a:p>
          <a:p>
            <a:endParaRPr lang="en-US" sz="1300" b="1" dirty="0">
              <a:solidFill>
                <a:srgbClr val="B72032"/>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60min treatment for THB 2,800 or 90 mins treatment for THB 3,200 </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5352" y="2184400"/>
            <a:ext cx="3149149" cy="4670719"/>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95352" y="-76200"/>
            <a:ext cx="3149149" cy="2167081"/>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19251" y="5283106"/>
            <a:ext cx="2407046" cy="1587086"/>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19251" y="-31382"/>
            <a:ext cx="2372750" cy="3582625"/>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819252" y="3632430"/>
            <a:ext cx="2389112" cy="1576855"/>
          </a:xfrm>
          <a:prstGeom prst="rect">
            <a:avLst/>
          </a:prstGeom>
        </p:spPr>
      </p:pic>
    </p:spTree>
    <p:extLst>
      <p:ext uri="{BB962C8B-B14F-4D97-AF65-F5344CB8AC3E}">
        <p14:creationId xmlns:p14="http://schemas.microsoft.com/office/powerpoint/2010/main" val="2527602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1;p3"/>
          <p:cNvSpPr/>
          <p:nvPr/>
        </p:nvSpPr>
        <p:spPr>
          <a:xfrm>
            <a:off x="0" y="-1"/>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12;p3"/>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755" y="803088"/>
            <a:ext cx="7042933" cy="6007735"/>
          </a:xfrm>
          <a:prstGeom prst="rect">
            <a:avLst/>
          </a:prstGeom>
        </p:spPr>
      </p:pic>
      <p:sp>
        <p:nvSpPr>
          <p:cNvPr id="14" name="Rounded Rectangle 13"/>
          <p:cNvSpPr/>
          <p:nvPr/>
        </p:nvSpPr>
        <p:spPr>
          <a:xfrm>
            <a:off x="197755" y="5914141"/>
            <a:ext cx="1211536" cy="290151"/>
          </a:xfrm>
          <a:prstGeom prst="round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70AFDF6-F6ED-9045-AE97-A3E272E3B0AE}"/>
              </a:ext>
            </a:extLst>
          </p:cNvPr>
          <p:cNvSpPr/>
          <p:nvPr/>
        </p:nvSpPr>
        <p:spPr>
          <a:xfrm flipH="1">
            <a:off x="12037088" y="3762691"/>
            <a:ext cx="1048369" cy="896824"/>
          </a:xfrm>
          <a:prstGeom prst="hexagon">
            <a:avLst/>
          </a:prstGeom>
          <a:noFill/>
          <a:ln w="76200">
            <a:solidFill>
              <a:srgbClr val="B7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Hexagon 22">
            <a:extLst>
              <a:ext uri="{FF2B5EF4-FFF2-40B4-BE49-F238E27FC236}">
                <a16:creationId xmlns:a16="http://schemas.microsoft.com/office/drawing/2014/main" id="{E788B176-1B7D-2748-9133-E1B7FE68981B}"/>
              </a:ext>
            </a:extLst>
          </p:cNvPr>
          <p:cNvSpPr/>
          <p:nvPr/>
        </p:nvSpPr>
        <p:spPr>
          <a:xfrm flipH="1">
            <a:off x="8455296" y="1027537"/>
            <a:ext cx="3321641" cy="2841487"/>
          </a:xfrm>
          <a:prstGeom prst="hexagon">
            <a:avLst/>
          </a:prstGeom>
          <a:noFill/>
          <a:ln w="76200">
            <a:solidFill>
              <a:srgbClr val="B7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Hexagon 17">
            <a:extLst>
              <a:ext uri="{FF2B5EF4-FFF2-40B4-BE49-F238E27FC236}">
                <a16:creationId xmlns:a16="http://schemas.microsoft.com/office/drawing/2014/main" id="{B9233E07-1ED9-464A-99E9-01A2DBA1D32B}"/>
              </a:ext>
            </a:extLst>
          </p:cNvPr>
          <p:cNvSpPr/>
          <p:nvPr/>
        </p:nvSpPr>
        <p:spPr>
          <a:xfrm flipH="1">
            <a:off x="6719642" y="2818279"/>
            <a:ext cx="3042728" cy="2602892"/>
          </a:xfrm>
          <a:prstGeom prst="hexagon">
            <a:avLst/>
          </a:prstGeom>
          <a:blipFill dpi="0" rotWithShape="1">
            <a:blip r:embed="rId3" cstate="screen">
              <a:extLst>
                <a:ext uri="{28A0092B-C50C-407E-A947-70E740481C1C}">
                  <a14:useLocalDpi xmlns:a14="http://schemas.microsoft.com/office/drawing/2010/main"/>
                </a:ext>
              </a:extLst>
            </a:blip>
            <a:srcRect/>
            <a:tile tx="-546100" ty="69850" sx="63000" sy="70000" flip="none" algn="l"/>
          </a:blip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TextBox 15"/>
          <p:cNvSpPr txBox="1"/>
          <p:nvPr/>
        </p:nvSpPr>
        <p:spPr>
          <a:xfrm>
            <a:off x="663452" y="5914141"/>
            <a:ext cx="69121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Phuket</a:t>
            </a:r>
          </a:p>
        </p:txBody>
      </p:sp>
      <p:sp>
        <p:nvSpPr>
          <p:cNvPr id="17" name="Hexagon 16">
            <a:extLst>
              <a:ext uri="{FF2B5EF4-FFF2-40B4-BE49-F238E27FC236}">
                <a16:creationId xmlns:a16="http://schemas.microsoft.com/office/drawing/2014/main" id="{AF6ACD86-F44E-DB40-AD1A-D46A40229386}"/>
              </a:ext>
            </a:extLst>
          </p:cNvPr>
          <p:cNvSpPr/>
          <p:nvPr/>
        </p:nvSpPr>
        <p:spPr>
          <a:xfrm flipH="1">
            <a:off x="9375759" y="1362153"/>
            <a:ext cx="3042728" cy="2602892"/>
          </a:xfrm>
          <a:prstGeom prst="hexagon">
            <a:avLst/>
          </a:prstGeom>
          <a:blipFill>
            <a:blip r:embed="rId4" cstate="screen">
              <a:extLst>
                <a:ext uri="{28A0092B-C50C-407E-A947-70E740481C1C}">
                  <a14:useLocalDpi xmlns:a14="http://schemas.microsoft.com/office/drawing/2010/main"/>
                </a:ext>
              </a:extLst>
            </a:blip>
            <a:stretch>
              <a:fillRect/>
            </a:stretch>
          </a:blip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Hexagon 24">
            <a:extLst>
              <a:ext uri="{FF2B5EF4-FFF2-40B4-BE49-F238E27FC236}">
                <a16:creationId xmlns:a16="http://schemas.microsoft.com/office/drawing/2014/main" id="{BCE53118-1FEF-C24E-936D-723CF00EFB2A}"/>
              </a:ext>
            </a:extLst>
          </p:cNvPr>
          <p:cNvSpPr/>
          <p:nvPr/>
        </p:nvSpPr>
        <p:spPr>
          <a:xfrm flipH="1">
            <a:off x="7518139" y="5730176"/>
            <a:ext cx="1966779" cy="1682475"/>
          </a:xfrm>
          <a:prstGeom prst="hexagon">
            <a:avLst/>
          </a:prstGeom>
          <a:noFill/>
          <a:ln w="76200">
            <a:solidFill>
              <a:srgbClr val="B7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Hexagon 2">
            <a:extLst>
              <a:ext uri="{FF2B5EF4-FFF2-40B4-BE49-F238E27FC236}">
                <a16:creationId xmlns:a16="http://schemas.microsoft.com/office/drawing/2014/main" id="{176E7C6A-94B6-524E-9A29-EEE62AEB78D5}"/>
              </a:ext>
            </a:extLst>
          </p:cNvPr>
          <p:cNvSpPr/>
          <p:nvPr/>
        </p:nvSpPr>
        <p:spPr>
          <a:xfrm flipH="1">
            <a:off x="6706390" y="-74489"/>
            <a:ext cx="3042728" cy="2602892"/>
          </a:xfrm>
          <a:prstGeom prst="hexagon">
            <a:avLst/>
          </a:prstGeom>
          <a:blipFill>
            <a:blip r:embed="rId5" cstate="screen">
              <a:extLst>
                <a:ext uri="{28A0092B-C50C-407E-A947-70E740481C1C}">
                  <a14:useLocalDpi xmlns:a14="http://schemas.microsoft.com/office/drawing/2010/main"/>
                </a:ext>
              </a:extLst>
            </a:blip>
            <a:stretch>
              <a:fillRect/>
            </a:stretch>
          </a:blip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9" name="Hexagon 18">
            <a:extLst>
              <a:ext uri="{FF2B5EF4-FFF2-40B4-BE49-F238E27FC236}">
                <a16:creationId xmlns:a16="http://schemas.microsoft.com/office/drawing/2014/main" id="{16C1C61F-5A22-7449-858C-32752B005051}"/>
              </a:ext>
            </a:extLst>
          </p:cNvPr>
          <p:cNvSpPr/>
          <p:nvPr/>
        </p:nvSpPr>
        <p:spPr>
          <a:xfrm flipH="1">
            <a:off x="9389207" y="4286242"/>
            <a:ext cx="3029240" cy="2591353"/>
          </a:xfrm>
          <a:prstGeom prst="hexagon">
            <a:avLst/>
          </a:prstGeom>
          <a:blipFill>
            <a:blip r:embed="rId6" cstate="screen">
              <a:extLst>
                <a:ext uri="{28A0092B-C50C-407E-A947-70E740481C1C}">
                  <a14:useLocalDpi xmlns:a14="http://schemas.microsoft.com/office/drawing/2010/main"/>
                </a:ext>
              </a:extLst>
            </a:blip>
            <a:stretch>
              <a:fillRect/>
            </a:stretch>
          </a:blip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Google Shape;114;p3"/>
          <p:cNvSpPr/>
          <p:nvPr/>
        </p:nvSpPr>
        <p:spPr>
          <a:xfrm>
            <a:off x="890575" y="80723"/>
            <a:ext cx="6096000" cy="523180"/>
          </a:xfrm>
          <a:prstGeom prst="rect">
            <a:avLst/>
          </a:prstGeom>
          <a:noFill/>
          <a:ln>
            <a:noFill/>
          </a:ln>
        </p:spPr>
        <p:txBody>
          <a:bodyPr spcFirstLastPara="1" wrap="square" lIns="91425" tIns="45700" rIns="91425" bIns="45700" anchor="t" anchorCtr="0">
            <a:spAutoFit/>
          </a:bodyPr>
          <a:lstStyle/>
          <a:p>
            <a:r>
              <a:rPr lang="en-US" sz="2800" dirty="0">
                <a:solidFill>
                  <a:schemeClr val="lt1"/>
                </a:solidFill>
                <a:latin typeface="Century Gothic"/>
                <a:ea typeface="Century Gothic"/>
                <a:cs typeface="Century Gothic"/>
              </a:rPr>
              <a:t>Phuket – </a:t>
            </a:r>
            <a:r>
              <a:rPr lang="en-GB" sz="2800" dirty="0">
                <a:solidFill>
                  <a:schemeClr val="lt1"/>
                </a:solidFill>
                <a:latin typeface="Century Gothic"/>
              </a:rPr>
              <a:t>Pearl of The Andaman</a:t>
            </a:r>
            <a:endParaRPr lang="en-US" sz="2800" dirty="0">
              <a:solidFill>
                <a:schemeClr val="lt1"/>
              </a:solidFill>
              <a:latin typeface="Century Gothic"/>
            </a:endParaRPr>
          </a:p>
        </p:txBody>
      </p:sp>
      <p:sp>
        <p:nvSpPr>
          <p:cNvPr id="4" name="TextBox 3">
            <a:extLst>
              <a:ext uri="{FF2B5EF4-FFF2-40B4-BE49-F238E27FC236}">
                <a16:creationId xmlns:a16="http://schemas.microsoft.com/office/drawing/2014/main" id="{2DDB0056-0E78-4757-9629-73197F6DE1B0}"/>
              </a:ext>
            </a:extLst>
          </p:cNvPr>
          <p:cNvSpPr txBox="1"/>
          <p:nvPr/>
        </p:nvSpPr>
        <p:spPr>
          <a:xfrm>
            <a:off x="1110307" y="1410800"/>
            <a:ext cx="104868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Mai</a:t>
            </a:r>
          </a:p>
        </p:txBody>
      </p:sp>
      <p:sp>
        <p:nvSpPr>
          <p:cNvPr id="5" name="TextBox 4">
            <a:extLst>
              <a:ext uri="{FF2B5EF4-FFF2-40B4-BE49-F238E27FC236}">
                <a16:creationId xmlns:a16="http://schemas.microsoft.com/office/drawing/2014/main" id="{BB7FC18B-2BC3-419D-B679-8887476ED1AE}"/>
              </a:ext>
            </a:extLst>
          </p:cNvPr>
          <p:cNvSpPr txBox="1"/>
          <p:nvPr/>
        </p:nvSpPr>
        <p:spPr>
          <a:xfrm>
            <a:off x="1631026" y="3348702"/>
            <a:ext cx="84670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Bangkok</a:t>
            </a:r>
          </a:p>
        </p:txBody>
      </p:sp>
      <p:sp>
        <p:nvSpPr>
          <p:cNvPr id="9" name="Freeform: Shape 8">
            <a:extLst>
              <a:ext uri="{FF2B5EF4-FFF2-40B4-BE49-F238E27FC236}">
                <a16:creationId xmlns:a16="http://schemas.microsoft.com/office/drawing/2014/main" id="{2426D507-3D99-48C1-B6E9-AC01BD41ADE2}"/>
              </a:ext>
            </a:extLst>
          </p:cNvPr>
          <p:cNvSpPr/>
          <p:nvPr/>
        </p:nvSpPr>
        <p:spPr>
          <a:xfrm rot="266532">
            <a:off x="847915" y="3476847"/>
            <a:ext cx="684147" cy="2302182"/>
          </a:xfrm>
          <a:custGeom>
            <a:avLst/>
            <a:gdLst>
              <a:gd name="connsiteX0" fmla="*/ 715071 w 715071"/>
              <a:gd name="connsiteY0" fmla="*/ 0 h 2339162"/>
              <a:gd name="connsiteX1" fmla="*/ 77118 w 715071"/>
              <a:gd name="connsiteY1" fmla="*/ 1233376 h 2339162"/>
              <a:gd name="connsiteX2" fmla="*/ 34587 w 715071"/>
              <a:gd name="connsiteY2" fmla="*/ 2339162 h 2339162"/>
            </a:gdLst>
            <a:ahLst/>
            <a:cxnLst>
              <a:cxn ang="0">
                <a:pos x="connsiteX0" y="connsiteY0"/>
              </a:cxn>
              <a:cxn ang="0">
                <a:pos x="connsiteX1" y="connsiteY1"/>
              </a:cxn>
              <a:cxn ang="0">
                <a:pos x="connsiteX2" y="connsiteY2"/>
              </a:cxn>
            </a:cxnLst>
            <a:rect l="l" t="t" r="r" b="b"/>
            <a:pathLst>
              <a:path w="715071" h="2339162">
                <a:moveTo>
                  <a:pt x="715071" y="0"/>
                </a:moveTo>
                <a:cubicBezTo>
                  <a:pt x="452801" y="421758"/>
                  <a:pt x="190532" y="843516"/>
                  <a:pt x="77118" y="1233376"/>
                </a:cubicBezTo>
                <a:cubicBezTo>
                  <a:pt x="-36296" y="1623236"/>
                  <a:pt x="-855" y="1981199"/>
                  <a:pt x="34587" y="2339162"/>
                </a:cubicBezTo>
              </a:path>
            </a:pathLst>
          </a:custGeom>
          <a:noFill/>
          <a:ln>
            <a:solidFill>
              <a:srgbClr val="8015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C88A2B-36A0-4B34-8FB1-CE34D965F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7852" y="3326536"/>
            <a:ext cx="224575" cy="314405"/>
          </a:xfrm>
          <a:prstGeom prst="rect">
            <a:avLst/>
          </a:prstGeom>
        </p:spPr>
      </p:pic>
      <p:sp>
        <p:nvSpPr>
          <p:cNvPr id="13" name="Freeform: Shape 12">
            <a:extLst>
              <a:ext uri="{FF2B5EF4-FFF2-40B4-BE49-F238E27FC236}">
                <a16:creationId xmlns:a16="http://schemas.microsoft.com/office/drawing/2014/main" id="{41870020-EF49-4647-9B8E-1F99502361BB}"/>
              </a:ext>
            </a:extLst>
          </p:cNvPr>
          <p:cNvSpPr/>
          <p:nvPr/>
        </p:nvSpPr>
        <p:spPr>
          <a:xfrm>
            <a:off x="539177" y="1488558"/>
            <a:ext cx="458843" cy="4104402"/>
          </a:xfrm>
          <a:custGeom>
            <a:avLst/>
            <a:gdLst>
              <a:gd name="connsiteX0" fmla="*/ 545344 w 545344"/>
              <a:gd name="connsiteY0" fmla="*/ 0 h 4380614"/>
              <a:gd name="connsiteX1" fmla="*/ 3083 w 545344"/>
              <a:gd name="connsiteY1" fmla="*/ 2381693 h 4380614"/>
              <a:gd name="connsiteX2" fmla="*/ 364590 w 545344"/>
              <a:gd name="connsiteY2" fmla="*/ 4380614 h 4380614"/>
            </a:gdLst>
            <a:ahLst/>
            <a:cxnLst>
              <a:cxn ang="0">
                <a:pos x="connsiteX0" y="connsiteY0"/>
              </a:cxn>
              <a:cxn ang="0">
                <a:pos x="connsiteX1" y="connsiteY1"/>
              </a:cxn>
              <a:cxn ang="0">
                <a:pos x="connsiteX2" y="connsiteY2"/>
              </a:cxn>
            </a:cxnLst>
            <a:rect l="l" t="t" r="r" b="b"/>
            <a:pathLst>
              <a:path w="545344" h="4380614">
                <a:moveTo>
                  <a:pt x="545344" y="0"/>
                </a:moveTo>
                <a:cubicBezTo>
                  <a:pt x="289276" y="825795"/>
                  <a:pt x="33209" y="1651591"/>
                  <a:pt x="3083" y="2381693"/>
                </a:cubicBezTo>
                <a:cubicBezTo>
                  <a:pt x="-27043" y="3111795"/>
                  <a:pt x="168773" y="3746204"/>
                  <a:pt x="364590" y="4380614"/>
                </a:cubicBezTo>
              </a:path>
            </a:pathLst>
          </a:custGeom>
          <a:noFill/>
          <a:ln>
            <a:solidFill>
              <a:srgbClr val="8015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978E42-20C2-4980-A699-A18297212F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020" y="1265040"/>
            <a:ext cx="224575" cy="314405"/>
          </a:xfrm>
          <a:prstGeom prst="rect">
            <a:avLst/>
          </a:prstGeom>
        </p:spPr>
      </p:pic>
      <p:pic>
        <p:nvPicPr>
          <p:cNvPr id="27" name="Picture 26">
            <a:extLst>
              <a:ext uri="{FF2B5EF4-FFF2-40B4-BE49-F238E27FC236}">
                <a16:creationId xmlns:a16="http://schemas.microsoft.com/office/drawing/2014/main" id="{3A0F4131-0F8F-4A9D-B4EE-C075B749C9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550" y="5435757"/>
            <a:ext cx="224575" cy="314405"/>
          </a:xfrm>
          <a:prstGeom prst="rect">
            <a:avLst/>
          </a:prstGeom>
        </p:spPr>
      </p:pic>
      <p:pic>
        <p:nvPicPr>
          <p:cNvPr id="8" name="Picture 7">
            <a:extLst>
              <a:ext uri="{FF2B5EF4-FFF2-40B4-BE49-F238E27FC236}">
                <a16:creationId xmlns:a16="http://schemas.microsoft.com/office/drawing/2014/main" id="{04A182EF-55DB-418C-BB9F-FE743C67D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707" y="934917"/>
            <a:ext cx="224575" cy="314405"/>
          </a:xfrm>
          <a:prstGeom prst="rect">
            <a:avLst/>
          </a:prstGeom>
        </p:spPr>
      </p:pic>
      <p:sp>
        <p:nvSpPr>
          <p:cNvPr id="15" name="TextBox 14">
            <a:extLst>
              <a:ext uri="{FF2B5EF4-FFF2-40B4-BE49-F238E27FC236}">
                <a16:creationId xmlns:a16="http://schemas.microsoft.com/office/drawing/2014/main" id="{2FEC7820-2D9B-4084-AD1F-A6DBBDA003CB}"/>
              </a:ext>
            </a:extLst>
          </p:cNvPr>
          <p:cNvSpPr txBox="1"/>
          <p:nvPr/>
        </p:nvSpPr>
        <p:spPr>
          <a:xfrm>
            <a:off x="1452506" y="984219"/>
            <a:ext cx="100059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Rai</a:t>
            </a:r>
          </a:p>
        </p:txBody>
      </p:sp>
      <p:pic>
        <p:nvPicPr>
          <p:cNvPr id="20" name="Picture 19">
            <a:extLst>
              <a:ext uri="{FF2B5EF4-FFF2-40B4-BE49-F238E27FC236}">
                <a16:creationId xmlns:a16="http://schemas.microsoft.com/office/drawing/2014/main" id="{C992BACC-FDBD-4910-A485-2BA95AA274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170" y="5372694"/>
            <a:ext cx="224575" cy="314405"/>
          </a:xfrm>
          <a:prstGeom prst="rect">
            <a:avLst/>
          </a:prstGeom>
        </p:spPr>
      </p:pic>
      <p:sp>
        <p:nvSpPr>
          <p:cNvPr id="21" name="TextBox 20">
            <a:extLst>
              <a:ext uri="{FF2B5EF4-FFF2-40B4-BE49-F238E27FC236}">
                <a16:creationId xmlns:a16="http://schemas.microsoft.com/office/drawing/2014/main" id="{B7541D21-93DD-464A-B92B-6244DC377E01}"/>
              </a:ext>
            </a:extLst>
          </p:cNvPr>
          <p:cNvSpPr txBox="1"/>
          <p:nvPr/>
        </p:nvSpPr>
        <p:spPr>
          <a:xfrm>
            <a:off x="852051" y="5132672"/>
            <a:ext cx="56938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Krabi</a:t>
            </a:r>
          </a:p>
        </p:txBody>
      </p:sp>
      <p:sp>
        <p:nvSpPr>
          <p:cNvPr id="22" name="TextBox 21">
            <a:extLst>
              <a:ext uri="{FF2B5EF4-FFF2-40B4-BE49-F238E27FC236}">
                <a16:creationId xmlns:a16="http://schemas.microsoft.com/office/drawing/2014/main" id="{30F9F120-A65E-49DC-BCE4-9B1C52FC53EA}"/>
              </a:ext>
            </a:extLst>
          </p:cNvPr>
          <p:cNvSpPr txBox="1"/>
          <p:nvPr/>
        </p:nvSpPr>
        <p:spPr>
          <a:xfrm>
            <a:off x="1428727" y="5034481"/>
            <a:ext cx="97013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Koh Samui</a:t>
            </a:r>
          </a:p>
        </p:txBody>
      </p:sp>
      <p:pic>
        <p:nvPicPr>
          <p:cNvPr id="29" name="Picture 28">
            <a:extLst>
              <a:ext uri="{FF2B5EF4-FFF2-40B4-BE49-F238E27FC236}">
                <a16:creationId xmlns:a16="http://schemas.microsoft.com/office/drawing/2014/main" id="{7DCA89CF-0A3C-4D98-92E9-97D80F24C5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3952" y="4858575"/>
            <a:ext cx="224575" cy="314405"/>
          </a:xfrm>
          <a:prstGeom prst="rect">
            <a:avLst/>
          </a:prstGeom>
        </p:spPr>
      </p:pic>
    </p:spTree>
    <p:extLst>
      <p:ext uri="{BB962C8B-B14F-4D97-AF65-F5344CB8AC3E}">
        <p14:creationId xmlns:p14="http://schemas.microsoft.com/office/powerpoint/2010/main" val="1085608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EC9BD-F66D-4DC8-B4F8-16D16201B86F}"/>
              </a:ext>
            </a:extLst>
          </p:cNvPr>
          <p:cNvPicPr>
            <a:picLocks noChangeAspect="1"/>
          </p:cNvPicPr>
          <p:nvPr/>
        </p:nvPicPr>
        <p:blipFill>
          <a:blip r:embed="rId2"/>
          <a:stretch>
            <a:fillRect/>
          </a:stretch>
        </p:blipFill>
        <p:spPr>
          <a:xfrm>
            <a:off x="0" y="0"/>
            <a:ext cx="6515734" cy="6858000"/>
          </a:xfrm>
          <a:prstGeom prst="rect">
            <a:avLst/>
          </a:prstGeom>
        </p:spPr>
      </p:pic>
      <p:sp>
        <p:nvSpPr>
          <p:cNvPr id="27" name="Rectangle 26">
            <a:extLst>
              <a:ext uri="{FF2B5EF4-FFF2-40B4-BE49-F238E27FC236}">
                <a16:creationId xmlns:a16="http://schemas.microsoft.com/office/drawing/2014/main" id="{0AAFB813-E1D6-48E0-ADD6-8DE0EE30EBA9}"/>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81150" y="2488468"/>
            <a:ext cx="5951974"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MANGOSTEEN AYURVEDA &amp; WELLNESS RESORT</a:t>
            </a:r>
            <a:endParaRPr lang="x-none" sz="20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F9BBD643-7DB7-1F47-9675-D814691A998D}"/>
              </a:ext>
            </a:extLst>
          </p:cNvPr>
          <p:cNvSpPr txBox="1"/>
          <p:nvPr/>
        </p:nvSpPr>
        <p:spPr>
          <a:xfrm>
            <a:off x="1932311" y="3312515"/>
            <a:ext cx="2020105" cy="338554"/>
          </a:xfrm>
          <a:prstGeom prst="rect">
            <a:avLst/>
          </a:prstGeom>
          <a:noFill/>
        </p:spPr>
        <p:txBody>
          <a:bodyPr wrap="none" rtlCol="0">
            <a:spAutoFit/>
          </a:bodyPr>
          <a:lstStyle/>
          <a:p>
            <a:r>
              <a:rPr lang="en-US" sz="1600" dirty="0">
                <a:solidFill>
                  <a:schemeClr val="bg1"/>
                </a:solidFill>
                <a:latin typeface="Century Gothic" panose="020B0502020202020204" pitchFamily="34" charset="0"/>
              </a:rPr>
              <a:t>Phuket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3852715"/>
            <a:ext cx="5456861" cy="2092881"/>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Authentic Ayurveda treatments with in-house certified Ayurveda doctor</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Choice of yoga and wellness retreats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Healthy Ayurveda food menu offered as part of the retreats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Unique design by Australian designer - John Underwood</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Underground wine cellar with extensive choice of wines.</a:t>
            </a: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285750" indent="-285750">
              <a:buClr>
                <a:srgbClr val="B72032"/>
              </a:buClr>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352" y="2165388"/>
            <a:ext cx="3149149" cy="4704041"/>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353" y="-39550"/>
            <a:ext cx="3149684" cy="2098969"/>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7777" y="5268000"/>
            <a:ext cx="2391865" cy="1601429"/>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6729" y="-17631"/>
            <a:ext cx="2385271" cy="3542737"/>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12740" y="3619784"/>
            <a:ext cx="2379260" cy="1568950"/>
          </a:xfrm>
          <a:prstGeom prst="rect">
            <a:avLst/>
          </a:prstGeom>
        </p:spPr>
      </p:pic>
      <p:grpSp>
        <p:nvGrpSpPr>
          <p:cNvPr id="18" name="Group 17">
            <a:extLst>
              <a:ext uri="{FF2B5EF4-FFF2-40B4-BE49-F238E27FC236}">
                <a16:creationId xmlns:a16="http://schemas.microsoft.com/office/drawing/2014/main" id="{E7DAEC4A-07DC-714B-983B-A346A3F15B35}"/>
              </a:ext>
            </a:extLst>
          </p:cNvPr>
          <p:cNvGrpSpPr/>
          <p:nvPr/>
        </p:nvGrpSpPr>
        <p:grpSpPr>
          <a:xfrm>
            <a:off x="669610" y="3348112"/>
            <a:ext cx="1211403" cy="268638"/>
            <a:chOff x="717630" y="2197090"/>
            <a:chExt cx="1211403" cy="268638"/>
          </a:xfrm>
        </p:grpSpPr>
        <p:pic>
          <p:nvPicPr>
            <p:cNvPr id="20" name="Picture 19">
              <a:extLst>
                <a:ext uri="{FF2B5EF4-FFF2-40B4-BE49-F238E27FC236}">
                  <a16:creationId xmlns:a16="http://schemas.microsoft.com/office/drawing/2014/main" id="{B9814CB5-D4B0-434F-965D-836681D3B905}"/>
                </a:ext>
              </a:extLst>
            </p:cNvPr>
            <p:cNvPicPr>
              <a:picLocks noChangeAspect="1"/>
            </p:cNvPicPr>
            <p:nvPr/>
          </p:nvPicPr>
          <p:blipFill>
            <a:blip r:embed="rId8"/>
            <a:stretch>
              <a:fillRect/>
            </a:stretch>
          </p:blipFill>
          <p:spPr>
            <a:xfrm>
              <a:off x="717630" y="2197090"/>
              <a:ext cx="285428" cy="268638"/>
            </a:xfrm>
            <a:prstGeom prst="rect">
              <a:avLst/>
            </a:prstGeom>
          </p:spPr>
        </p:pic>
        <p:pic>
          <p:nvPicPr>
            <p:cNvPr id="22" name="Picture 21">
              <a:extLst>
                <a:ext uri="{FF2B5EF4-FFF2-40B4-BE49-F238E27FC236}">
                  <a16:creationId xmlns:a16="http://schemas.microsoft.com/office/drawing/2014/main" id="{82B3AA3C-A731-3547-AC29-6751E74D01A4}"/>
                </a:ext>
              </a:extLst>
            </p:cNvPr>
            <p:cNvPicPr>
              <a:picLocks noChangeAspect="1"/>
            </p:cNvPicPr>
            <p:nvPr/>
          </p:nvPicPr>
          <p:blipFill>
            <a:blip r:embed="rId8"/>
            <a:stretch>
              <a:fillRect/>
            </a:stretch>
          </p:blipFill>
          <p:spPr>
            <a:xfrm>
              <a:off x="1030147" y="2197090"/>
              <a:ext cx="285428" cy="268638"/>
            </a:xfrm>
            <a:prstGeom prst="rect">
              <a:avLst/>
            </a:prstGeom>
          </p:spPr>
        </p:pic>
        <p:pic>
          <p:nvPicPr>
            <p:cNvPr id="24" name="Picture 23">
              <a:extLst>
                <a:ext uri="{FF2B5EF4-FFF2-40B4-BE49-F238E27FC236}">
                  <a16:creationId xmlns:a16="http://schemas.microsoft.com/office/drawing/2014/main" id="{71F21CC1-9EBC-D647-9B4B-B73276490268}"/>
                </a:ext>
              </a:extLst>
            </p:cNvPr>
            <p:cNvPicPr>
              <a:picLocks noChangeAspect="1"/>
            </p:cNvPicPr>
            <p:nvPr/>
          </p:nvPicPr>
          <p:blipFill>
            <a:blip r:embed="rId8"/>
            <a:stretch>
              <a:fillRect/>
            </a:stretch>
          </p:blipFill>
          <p:spPr>
            <a:xfrm>
              <a:off x="1342663" y="2197090"/>
              <a:ext cx="285428" cy="268638"/>
            </a:xfrm>
            <a:prstGeom prst="rect">
              <a:avLst/>
            </a:prstGeom>
          </p:spPr>
        </p:pic>
        <p:pic>
          <p:nvPicPr>
            <p:cNvPr id="25" name="Picture 24">
              <a:extLst>
                <a:ext uri="{FF2B5EF4-FFF2-40B4-BE49-F238E27FC236}">
                  <a16:creationId xmlns:a16="http://schemas.microsoft.com/office/drawing/2014/main" id="{DD5799E1-EF4E-4842-ACFA-1178B7A775E3}"/>
                </a:ext>
              </a:extLst>
            </p:cNvPr>
            <p:cNvPicPr>
              <a:picLocks noChangeAspect="1"/>
            </p:cNvPicPr>
            <p:nvPr/>
          </p:nvPicPr>
          <p:blipFill>
            <a:blip r:embed="rId8"/>
            <a:stretch>
              <a:fillRect/>
            </a:stretch>
          </p:blipFill>
          <p:spPr>
            <a:xfrm>
              <a:off x="1643605" y="2197090"/>
              <a:ext cx="285428" cy="268638"/>
            </a:xfrm>
            <a:prstGeom prst="rect">
              <a:avLst/>
            </a:prstGeom>
          </p:spPr>
        </p:pic>
      </p:grpSp>
      <p:pic>
        <p:nvPicPr>
          <p:cNvPr id="26" name="Picture 25">
            <a:extLst>
              <a:ext uri="{FF2B5EF4-FFF2-40B4-BE49-F238E27FC236}">
                <a16:creationId xmlns:a16="http://schemas.microsoft.com/office/drawing/2014/main" id="{D69CAC02-15BA-4E14-99FE-2C6A25C28F83}"/>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1922401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2263842"/>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AYURVEDA HEALTH &amp; WELL-BEING PACKAGES</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7" y="2971728"/>
            <a:ext cx="5977722" cy="2893100"/>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The Mangosteen Ayurveda Resort offers a variety of health packages, which can be further </a:t>
            </a:r>
            <a:r>
              <a:rPr lang="en-US" sz="1300" dirty="0" err="1">
                <a:latin typeface="Century Gothic" panose="020B0502020202020204" pitchFamily="34" charset="0"/>
              </a:rPr>
              <a:t>individualised</a:t>
            </a:r>
            <a:r>
              <a:rPr lang="en-US" sz="1300" dirty="0">
                <a:latin typeface="Century Gothic" panose="020B0502020202020204" pitchFamily="34" charset="0"/>
              </a:rPr>
              <a:t>. </a:t>
            </a:r>
          </a:p>
          <a:p>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Benefits, Terms and Conditions: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Free upgrade to Royal Balcony Villa.</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Free airport transfer, two ways.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Guaranteed priority booking, means we will have availability for you when you need it.</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Validity: 3 years, choose any travel dates within 3 years from date of purchase. No blackout periods.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Non-refundable but travel schedules can be amended free of charge, as often as necessary.</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Transferable: As a present for family or friends.</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983" y="2169995"/>
            <a:ext cx="3129886" cy="4694829"/>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4615" y="-11240"/>
            <a:ext cx="3120254" cy="2093691"/>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9506" y="5241614"/>
            <a:ext cx="2438625" cy="1623210"/>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6729" y="-568"/>
            <a:ext cx="2385271" cy="3547657"/>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6729" y="3616656"/>
            <a:ext cx="2401031" cy="1542197"/>
          </a:xfrm>
          <a:prstGeom prst="rect">
            <a:avLst/>
          </a:prstGeom>
        </p:spPr>
      </p:pic>
    </p:spTree>
    <p:extLst>
      <p:ext uri="{BB962C8B-B14F-4D97-AF65-F5344CB8AC3E}">
        <p14:creationId xmlns:p14="http://schemas.microsoft.com/office/powerpoint/2010/main" val="366335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2752525"/>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ROYAL SHIRODHARA</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3121847"/>
            <a:ext cx="5895835" cy="2292935"/>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pPr fontAlgn="base"/>
            <a:r>
              <a:rPr lang="en-US" sz="1300" dirty="0">
                <a:latin typeface="Century Gothic" panose="020B0502020202020204" pitchFamily="34" charset="0"/>
              </a:rPr>
              <a:t>Experience a complete state of mindfulness and bliss with this 90 minutes of gentle flow of medicaments over the Third Eye Chakra. The treatment helps to reduce stress and enhances cellular intelligence and immunity. This involves the continuous pouring of oils, milk, buttermilk or ghee over the forehead and scalp. Oil stroking the ‘third eye’ has a balancing effect on the deepest recesses of the brain. The treatment helps with anxiety and hypertension, relaxes the nervous system, and treats neurological disorders.</a:t>
            </a:r>
          </a:p>
          <a:p>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 </a:t>
            </a:r>
            <a:r>
              <a:rPr lang="en-US" sz="1300" dirty="0">
                <a:latin typeface="Century Gothic" panose="020B0502020202020204" pitchFamily="34" charset="0"/>
              </a:rPr>
              <a:t>5000 THB for 85 min</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4983" y="2156346"/>
            <a:ext cx="3129886" cy="4735773"/>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5516" y="-12137"/>
            <a:ext cx="3125338" cy="2095486"/>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08112" y="5241614"/>
            <a:ext cx="2428297" cy="1650505"/>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8112" y="-13648"/>
            <a:ext cx="2383888" cy="3548417"/>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8112" y="3619258"/>
            <a:ext cx="2383888" cy="1536994"/>
          </a:xfrm>
          <a:prstGeom prst="rect">
            <a:avLst/>
          </a:prstGeom>
        </p:spPr>
      </p:pic>
    </p:spTree>
    <p:extLst>
      <p:ext uri="{BB962C8B-B14F-4D97-AF65-F5344CB8AC3E}">
        <p14:creationId xmlns:p14="http://schemas.microsoft.com/office/powerpoint/2010/main" val="141569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1390377"/>
            <a:ext cx="6151431" cy="707886"/>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BURNOUT-PREVENTION RETREAT </a:t>
            </a:r>
          </a:p>
          <a:p>
            <a:r>
              <a:rPr lang="en-US" sz="2000" b="1" dirty="0">
                <a:solidFill>
                  <a:srgbClr val="B72032"/>
                </a:solidFill>
                <a:latin typeface="Century Gothic" panose="020B0502020202020204" pitchFamily="34" charset="0"/>
              </a:rPr>
              <a:t>7 NIGHTS / 8 DAYS</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2098263"/>
            <a:ext cx="6281455" cy="4093428"/>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b="1" dirty="0">
                <a:latin typeface="Century Gothic" panose="020B0502020202020204" pitchFamily="34" charset="0"/>
              </a:rPr>
              <a:t>The Mangosteen Ayurveda &amp; Wellness Resort </a:t>
            </a:r>
            <a:r>
              <a:rPr lang="en-US" sz="1300" dirty="0">
                <a:latin typeface="Century Gothic" panose="020B0502020202020204" pitchFamily="34" charset="0"/>
              </a:rPr>
              <a:t>is a perfect place to join a Burnout Prevention </a:t>
            </a:r>
            <a:r>
              <a:rPr lang="en-US" sz="1300" dirty="0" err="1">
                <a:latin typeface="Century Gothic" panose="020B0502020202020204" pitchFamily="34" charset="0"/>
              </a:rPr>
              <a:t>programme</a:t>
            </a:r>
            <a:r>
              <a:rPr lang="en-US" sz="1300" dirty="0">
                <a:latin typeface="Century Gothic" panose="020B0502020202020204" pitchFamily="34" charset="0"/>
              </a:rPr>
              <a:t>, as it offers comfortable accommodation, a calm and peaceful atmosphere, and dedicated staff that regard your tranquility to be of the upmost of importance.</a:t>
            </a:r>
          </a:p>
          <a:p>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Inclusions: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360 minutes spa treatments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720 minutes yoga &amp; meditation</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60 minutes cardio or </a:t>
            </a:r>
            <a:r>
              <a:rPr lang="en-US" sz="1300" dirty="0" err="1">
                <a:latin typeface="Century Gothic" panose="020B0502020202020204" pitchFamily="34" charset="0"/>
              </a:rPr>
              <a:t>zumba</a:t>
            </a:r>
            <a:endParaRPr lang="en-US" sz="1300" dirty="0">
              <a:latin typeface="Century Gothic" panose="020B0502020202020204" pitchFamily="34" charset="0"/>
            </a:endParaRP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Magnesium Float 60 minutes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Healthy homemade welcome drink, cold towel, and homemade local sweets upon arrival</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2 daily yoga sessions (60 minutes each) at Prana Yoga Sala with one of our expert teachers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24 hours use of salt-water treated swimming pool</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24 hours use of fitness </a:t>
            </a:r>
            <a:r>
              <a:rPr lang="en-US" sz="1300" dirty="0" err="1">
                <a:latin typeface="Century Gothic" panose="020B0502020202020204" pitchFamily="34" charset="0"/>
              </a:rPr>
              <a:t>centre</a:t>
            </a:r>
            <a:endParaRPr lang="en-US" sz="1300" dirty="0">
              <a:latin typeface="Century Gothic" panose="020B0502020202020204" pitchFamily="34" charset="0"/>
            </a:endParaRP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Free use of Himalayan Rock Salt Infrared Sauna (during public hours)</a:t>
            </a:r>
          </a:p>
          <a:p>
            <a:pPr marL="171450" indent="-171450" fontAlgn="base">
              <a:buClr>
                <a:srgbClr val="B72032"/>
              </a:buClr>
              <a:buFont typeface="Arial" panose="020B0604020202020204" pitchFamily="34" charset="0"/>
              <a:buChar cha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 </a:t>
            </a:r>
            <a:r>
              <a:rPr lang="en-US" sz="1300" dirty="0">
                <a:solidFill>
                  <a:srgbClr val="00B050"/>
                </a:solidFill>
                <a:latin typeface="Century Gothic" panose="020B0502020202020204" pitchFamily="34" charset="0"/>
              </a:rPr>
              <a:t>NO PRICING YET</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353" y="2169995"/>
            <a:ext cx="3139516" cy="4694830"/>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353" y="-12137"/>
            <a:ext cx="3149148" cy="2095486"/>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6729" y="5241614"/>
            <a:ext cx="2434088" cy="1616386"/>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6729" y="-13648"/>
            <a:ext cx="2385271" cy="3548417"/>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6729" y="3616656"/>
            <a:ext cx="2385271" cy="1542197"/>
          </a:xfrm>
          <a:prstGeom prst="rect">
            <a:avLst/>
          </a:prstGeom>
        </p:spPr>
      </p:pic>
    </p:spTree>
    <p:extLst>
      <p:ext uri="{BB962C8B-B14F-4D97-AF65-F5344CB8AC3E}">
        <p14:creationId xmlns:p14="http://schemas.microsoft.com/office/powerpoint/2010/main" val="161366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031B8-38C2-44CE-AC68-408DC4225140}"/>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FFAB34A8-78C7-4EFD-BF65-FDF9F4979782}"/>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81150" y="2801475"/>
            <a:ext cx="5696818"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THE SLATE</a:t>
            </a:r>
            <a:endParaRPr lang="x-none"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348574"/>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3"/>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312515"/>
            <a:ext cx="2020105" cy="338554"/>
          </a:xfrm>
          <a:prstGeom prst="rect">
            <a:avLst/>
          </a:prstGeom>
          <a:noFill/>
        </p:spPr>
        <p:txBody>
          <a:bodyPr wrap="none" rtlCol="0">
            <a:spAutoFit/>
          </a:bodyPr>
          <a:lstStyle/>
          <a:p>
            <a:r>
              <a:rPr lang="en-US" sz="1600" dirty="0">
                <a:solidFill>
                  <a:schemeClr val="bg1"/>
                </a:solidFill>
                <a:latin typeface="Century Gothic" panose="020B0502020202020204" pitchFamily="34" charset="0"/>
              </a:rPr>
              <a:t>Phuket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3852715"/>
            <a:ext cx="5716166" cy="1692771"/>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Located by a protected national park with a calm shallow lagoon (safe swimming, no jet skis)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Private Pool Villas up to 2500sqm with butler service</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Family Suites with connecting rooms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Uniquely designed Spa</a:t>
            </a: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285750" indent="-285750">
              <a:buClr>
                <a:srgbClr val="B72032"/>
              </a:buClr>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5352" y="2129051"/>
            <a:ext cx="3149149" cy="4776716"/>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95353" y="-40942"/>
            <a:ext cx="3149684" cy="2101754"/>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2739" y="5268000"/>
            <a:ext cx="2386739" cy="1637767"/>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806729" y="-40942"/>
            <a:ext cx="2385271" cy="3589360"/>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5261" y="3616657"/>
            <a:ext cx="2386739" cy="1575204"/>
          </a:xfrm>
          <a:prstGeom prst="rect">
            <a:avLst/>
          </a:prstGeom>
        </p:spPr>
      </p:pic>
      <p:pic>
        <p:nvPicPr>
          <p:cNvPr id="20" name="Picture 19">
            <a:extLst>
              <a:ext uri="{FF2B5EF4-FFF2-40B4-BE49-F238E27FC236}">
                <a16:creationId xmlns:a16="http://schemas.microsoft.com/office/drawing/2014/main" id="{FC045764-B7D2-4C8E-AED3-66C19199378C}"/>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419495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FF6A5C-DFA1-5E42-BCAD-C2035F59EB0E}"/>
              </a:ext>
            </a:extLst>
          </p:cNvPr>
          <p:cNvSpPr/>
          <p:nvPr/>
        </p:nvSpPr>
        <p:spPr>
          <a:xfrm>
            <a:off x="2199525" y="-37431"/>
            <a:ext cx="9979786" cy="798596"/>
          </a:xfrm>
          <a:prstGeom prst="rect">
            <a:avLst/>
          </a:prstGeom>
          <a:solidFill>
            <a:srgbClr val="B7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h-TH" b="1" dirty="0">
                <a:solidFill>
                  <a:schemeClr val="bg1"/>
                </a:solidFill>
                <a:latin typeface="Century Gothic" panose="020B0502020202020204" pitchFamily="34" charset="0"/>
              </a:rPr>
              <a:t>    </a:t>
            </a:r>
            <a:r>
              <a:rPr lang="en-US" b="1" dirty="0">
                <a:solidFill>
                  <a:schemeClr val="bg1"/>
                </a:solidFill>
                <a:latin typeface="Century Gothic" panose="020B0502020202020204" pitchFamily="34" charset="0"/>
              </a:rPr>
              <a:t>Contents</a:t>
            </a:r>
          </a:p>
        </p:txBody>
      </p:sp>
      <p:sp>
        <p:nvSpPr>
          <p:cNvPr id="3" name="Freeform 2">
            <a:extLst>
              <a:ext uri="{FF2B5EF4-FFF2-40B4-BE49-F238E27FC236}">
                <a16:creationId xmlns:a16="http://schemas.microsoft.com/office/drawing/2014/main" id="{DD628CDD-AD35-2343-AB0F-FE5084237C4C}"/>
              </a:ext>
            </a:extLst>
          </p:cNvPr>
          <p:cNvSpPr/>
          <p:nvPr/>
        </p:nvSpPr>
        <p:spPr>
          <a:xfrm>
            <a:off x="8088085" y="-138482"/>
            <a:ext cx="4125686" cy="4441372"/>
          </a:xfrm>
          <a:custGeom>
            <a:avLst/>
            <a:gdLst>
              <a:gd name="connsiteX0" fmla="*/ 957943 w 4125686"/>
              <a:gd name="connsiteY0" fmla="*/ 10886 h 4441372"/>
              <a:gd name="connsiteX1" fmla="*/ 0 w 4125686"/>
              <a:gd name="connsiteY1" fmla="*/ 3516086 h 4441372"/>
              <a:gd name="connsiteX2" fmla="*/ 4125686 w 4125686"/>
              <a:gd name="connsiteY2" fmla="*/ 4441372 h 4441372"/>
              <a:gd name="connsiteX3" fmla="*/ 4125686 w 4125686"/>
              <a:gd name="connsiteY3" fmla="*/ 0 h 4441372"/>
              <a:gd name="connsiteX4" fmla="*/ 957943 w 4125686"/>
              <a:gd name="connsiteY4" fmla="*/ 10886 h 4441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5686" h="4441372">
                <a:moveTo>
                  <a:pt x="957943" y="10886"/>
                </a:moveTo>
                <a:lnTo>
                  <a:pt x="0" y="3516086"/>
                </a:lnTo>
                <a:lnTo>
                  <a:pt x="4125686" y="4441372"/>
                </a:lnTo>
                <a:lnTo>
                  <a:pt x="4125686" y="0"/>
                </a:lnTo>
                <a:lnTo>
                  <a:pt x="957943" y="10886"/>
                </a:lnTo>
                <a:close/>
              </a:path>
            </a:pathLst>
          </a:custGeom>
          <a:blipFill dpi="0" rotWithShape="1">
            <a:blip r:embed="rId2" cstate="email">
              <a:extLst>
                <a:ext uri="{28A0092B-C50C-407E-A947-70E740481C1C}">
                  <a14:useLocalDpi xmlns:a14="http://schemas.microsoft.com/office/drawing/2010/main"/>
                </a:ext>
              </a:extLst>
            </a:blip>
            <a:srcRect/>
            <a:stretch>
              <a:fillRect t="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Freeform 4">
            <a:extLst>
              <a:ext uri="{FF2B5EF4-FFF2-40B4-BE49-F238E27FC236}">
                <a16:creationId xmlns:a16="http://schemas.microsoft.com/office/drawing/2014/main" id="{56F49F88-9ACF-1141-BF2E-DA6FE870451B}"/>
              </a:ext>
            </a:extLst>
          </p:cNvPr>
          <p:cNvSpPr/>
          <p:nvPr/>
        </p:nvSpPr>
        <p:spPr>
          <a:xfrm>
            <a:off x="8077200" y="3429000"/>
            <a:ext cx="4136571" cy="3439886"/>
          </a:xfrm>
          <a:custGeom>
            <a:avLst/>
            <a:gdLst>
              <a:gd name="connsiteX0" fmla="*/ 4136571 w 4136571"/>
              <a:gd name="connsiteY0" fmla="*/ 925286 h 3439886"/>
              <a:gd name="connsiteX1" fmla="*/ 0 w 4136571"/>
              <a:gd name="connsiteY1" fmla="*/ 0 h 3439886"/>
              <a:gd name="connsiteX2" fmla="*/ 674914 w 4136571"/>
              <a:gd name="connsiteY2" fmla="*/ 3439886 h 3439886"/>
              <a:gd name="connsiteX3" fmla="*/ 4125686 w 4136571"/>
              <a:gd name="connsiteY3" fmla="*/ 3429000 h 3439886"/>
              <a:gd name="connsiteX4" fmla="*/ 4136571 w 4136571"/>
              <a:gd name="connsiteY4" fmla="*/ 925286 h 343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6571" h="3439886">
                <a:moveTo>
                  <a:pt x="4136571" y="925286"/>
                </a:moveTo>
                <a:lnTo>
                  <a:pt x="0" y="0"/>
                </a:lnTo>
                <a:lnTo>
                  <a:pt x="674914" y="3439886"/>
                </a:lnTo>
                <a:lnTo>
                  <a:pt x="4125686" y="3429000"/>
                </a:lnTo>
                <a:cubicBezTo>
                  <a:pt x="4129314" y="2594429"/>
                  <a:pt x="4132943" y="1759857"/>
                  <a:pt x="4136571" y="925286"/>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Rectangle 20"/>
          <p:cNvSpPr/>
          <p:nvPr/>
        </p:nvSpPr>
        <p:spPr>
          <a:xfrm>
            <a:off x="2199525" y="-6362"/>
            <a:ext cx="10014246" cy="798596"/>
          </a:xfrm>
          <a:prstGeom prst="rect">
            <a:avLst/>
          </a:prstGeom>
          <a:solidFill>
            <a:srgbClr val="B7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C00000"/>
              </a:solidFill>
            </a:endParaRPr>
          </a:p>
        </p:txBody>
      </p:sp>
      <p:sp>
        <p:nvSpPr>
          <p:cNvPr id="22" name="TextBox 21"/>
          <p:cNvSpPr txBox="1"/>
          <p:nvPr/>
        </p:nvSpPr>
        <p:spPr>
          <a:xfrm>
            <a:off x="2341868" y="118155"/>
            <a:ext cx="6706598"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Health and wellness in a disruptive world</a:t>
            </a:r>
            <a:endParaRPr lang="en-US"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D592958D-929F-BF4F-9D17-6E0377489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80" y="16895"/>
            <a:ext cx="2028394" cy="676131"/>
          </a:xfrm>
          <a:prstGeom prst="rect">
            <a:avLst/>
          </a:prstGeom>
        </p:spPr>
      </p:pic>
      <p:cxnSp>
        <p:nvCxnSpPr>
          <p:cNvPr id="8" name="Straight Connector 7">
            <a:extLst>
              <a:ext uri="{FF2B5EF4-FFF2-40B4-BE49-F238E27FC236}">
                <a16:creationId xmlns:a16="http://schemas.microsoft.com/office/drawing/2014/main" id="{1D56E205-DD27-0049-9690-B1DD93A2FD4B}"/>
              </a:ext>
            </a:extLst>
          </p:cNvPr>
          <p:cNvCxnSpPr/>
          <p:nvPr/>
        </p:nvCxnSpPr>
        <p:spPr>
          <a:xfrm flipH="1" flipV="1">
            <a:off x="7924800" y="3429000"/>
            <a:ext cx="675861" cy="342900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79D9459-A432-46A2-80B4-9D6AE6D26C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883"/>
          <a:stretch/>
        </p:blipFill>
        <p:spPr>
          <a:xfrm>
            <a:off x="-1" y="348987"/>
            <a:ext cx="4579611" cy="6670737"/>
          </a:xfrm>
          <a:prstGeom prst="rect">
            <a:avLst/>
          </a:prstGeom>
        </p:spPr>
      </p:pic>
      <p:sp>
        <p:nvSpPr>
          <p:cNvPr id="12" name="Rectangle 11"/>
          <p:cNvSpPr/>
          <p:nvPr/>
        </p:nvSpPr>
        <p:spPr>
          <a:xfrm>
            <a:off x="972086" y="2406452"/>
            <a:ext cx="6096000" cy="3108543"/>
          </a:xfrm>
          <a:prstGeom prst="rect">
            <a:avLst/>
          </a:prstGeom>
        </p:spPr>
        <p:txBody>
          <a:bodyPr>
            <a:spAutoFit/>
          </a:bodyPr>
          <a:lstStyle/>
          <a:p>
            <a:r>
              <a:rPr lang="en-US" sz="1400" dirty="0">
                <a:solidFill>
                  <a:srgbClr val="B72033"/>
                </a:solidFill>
                <a:latin typeface="Century Gothic" panose="020B0502020202020204" pitchFamily="34" charset="0"/>
              </a:rPr>
              <a:t>       ach year, we take time off from our crazy hectic lifestyles in an attempt to relax and recharge. While the regular vacation tends to simply be time off from our daily routine, retreats offer a much more enriching getaway. They provide a serene sanctuary in which to experience a deeper physical and emotional withdrawal from the stresses and strains of everyday life. </a:t>
            </a:r>
          </a:p>
          <a:p>
            <a:endParaRPr lang="en-US" sz="1400" dirty="0">
              <a:solidFill>
                <a:srgbClr val="B72033"/>
              </a:solidFill>
              <a:latin typeface="Century Gothic" panose="020B0502020202020204" pitchFamily="34" charset="0"/>
            </a:endParaRPr>
          </a:p>
          <a:p>
            <a:r>
              <a:rPr lang="en-US" sz="1400" dirty="0">
                <a:solidFill>
                  <a:srgbClr val="B72033"/>
                </a:solidFill>
                <a:latin typeface="Century Gothic" panose="020B0502020202020204" pitchFamily="34" charset="0"/>
              </a:rPr>
              <a:t>From delicious healthy meals, meditation and yoga to healing therapies and counselling, retreats offer a healthy alternative to a regular holiday.</a:t>
            </a:r>
          </a:p>
          <a:p>
            <a:endParaRPr lang="en-US" sz="1400" dirty="0">
              <a:solidFill>
                <a:srgbClr val="B72033"/>
              </a:solidFill>
              <a:latin typeface="Century Gothic" panose="020B0502020202020204" pitchFamily="34" charset="0"/>
            </a:endParaRPr>
          </a:p>
          <a:p>
            <a:r>
              <a:rPr lang="en-US" sz="1400" dirty="0">
                <a:solidFill>
                  <a:srgbClr val="B72033"/>
                </a:solidFill>
                <a:latin typeface="Century Gothic" panose="020B0502020202020204" pitchFamily="34" charset="0"/>
              </a:rPr>
              <a:t>In this webinar we will explore a selection of discerning and unique treatments for those seeking more “me” time – carefully selected by </a:t>
            </a:r>
            <a:r>
              <a:rPr lang="en-US" sz="1400" b="1" dirty="0">
                <a:solidFill>
                  <a:srgbClr val="B72033"/>
                </a:solidFill>
                <a:latin typeface="Century Gothic" panose="020B0502020202020204" pitchFamily="34" charset="0"/>
              </a:rPr>
              <a:t>Red Elephant Reps.</a:t>
            </a:r>
          </a:p>
        </p:txBody>
      </p:sp>
      <p:sp>
        <p:nvSpPr>
          <p:cNvPr id="6" name="Rectangle 5"/>
          <p:cNvSpPr/>
          <p:nvPr/>
        </p:nvSpPr>
        <p:spPr>
          <a:xfrm>
            <a:off x="917494" y="1869612"/>
            <a:ext cx="809837" cy="1015663"/>
          </a:xfrm>
          <a:prstGeom prst="rect">
            <a:avLst/>
          </a:prstGeom>
        </p:spPr>
        <p:txBody>
          <a:bodyPr wrap="none">
            <a:spAutoFit/>
          </a:bodyPr>
          <a:lstStyle/>
          <a:p>
            <a:r>
              <a:rPr lang="en-US" sz="6000" dirty="0">
                <a:solidFill>
                  <a:srgbClr val="B72033"/>
                </a:solidFill>
                <a:latin typeface="Century Gothic" panose="020B0502020202020204" pitchFamily="34" charset="0"/>
              </a:rPr>
              <a:t>E </a:t>
            </a:r>
            <a:endParaRPr lang="en-US" sz="6000" dirty="0"/>
          </a:p>
        </p:txBody>
      </p:sp>
      <p:sp>
        <p:nvSpPr>
          <p:cNvPr id="13" name="Google Shape;112;p3">
            <a:extLst>
              <a:ext uri="{FF2B5EF4-FFF2-40B4-BE49-F238E27FC236}">
                <a16:creationId xmlns:a16="http://schemas.microsoft.com/office/drawing/2014/main" id="{EA1E1206-07B7-41C4-B991-6BBC975A3B35}"/>
              </a:ext>
            </a:extLst>
          </p:cNvPr>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29666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1390377"/>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HEALTH BY DESIGN</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1787017"/>
            <a:ext cx="6281455" cy="4693593"/>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err="1">
                <a:latin typeface="Century Gothic" panose="020B0502020202020204" pitchFamily="34" charset="0"/>
              </a:rPr>
              <a:t>Revitalise</a:t>
            </a:r>
            <a:r>
              <a:rPr lang="en-US" sz="1300" dirty="0">
                <a:latin typeface="Century Gothic" panose="020B0502020202020204" pitchFamily="34" charset="0"/>
              </a:rPr>
              <a:t> with our Premium Vitamin Drip supervised by a certified physician from the American Board of Anti-Aging &amp; Regenerative Medicine at KRU Precision Wellness clinic within the resort.</a:t>
            </a:r>
          </a:p>
          <a:p>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Inclusions: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The Slate signature welcome drink</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One-time Vitamin Drip for 1 person with a 30 minute massage service for foot or neck and shoulder during the session</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One-time 60 minute massage for 1 person at </a:t>
            </a:r>
            <a:r>
              <a:rPr lang="en-US" sz="1300" dirty="0" err="1">
                <a:latin typeface="Century Gothic" panose="020B0502020202020204" pitchFamily="34" charset="0"/>
              </a:rPr>
              <a:t>Coqoon</a:t>
            </a:r>
            <a:r>
              <a:rPr lang="en-US" sz="1300" dirty="0">
                <a:latin typeface="Century Gothic" panose="020B0502020202020204" pitchFamily="34" charset="0"/>
              </a:rPr>
              <a:t> Spa</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Complimentary basic yoga and </a:t>
            </a:r>
            <a:r>
              <a:rPr lang="en-US" sz="1300" dirty="0" err="1">
                <a:latin typeface="Century Gothic" panose="020B0502020202020204" pitchFamily="34" charset="0"/>
              </a:rPr>
              <a:t>pilates</a:t>
            </a:r>
            <a:r>
              <a:rPr lang="en-US" sz="1300" dirty="0">
                <a:latin typeface="Century Gothic" panose="020B0502020202020204" pitchFamily="34" charset="0"/>
              </a:rPr>
              <a:t> session (24 hours advance booking is required)</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Complimentary one time lunch for 2 people at Underground Café</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Complimentary lone time dinner for 2 at Tin Mine or Black Ginger: recommended by Michelin Guide</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Complimentary stay for 2 children under 7 years old inclusive of daily breakfast, one time lunch at Underground Café and one time dinner at Tin Mine or Black Ginger, from Little Miners menu (for D-Buk Family Suite only)</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One day free car rental</a:t>
            </a:r>
          </a:p>
          <a:p>
            <a:pPr marL="171450" indent="-171450" fontAlgn="base">
              <a:buClr>
                <a:srgbClr val="B72032"/>
              </a:buClr>
              <a:buFont typeface="Arial" panose="020B0604020202020204" pitchFamily="34" charset="0"/>
              <a:buChar cha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2 nights in a Pearl Bed Suite – THB 12,600++ per person</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5352" y="2169995"/>
            <a:ext cx="3149149" cy="4694830"/>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352" y="-12137"/>
            <a:ext cx="3149149" cy="2095486"/>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740" y="5238534"/>
            <a:ext cx="2433426" cy="1626291"/>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12740" y="-13648"/>
            <a:ext cx="2379260" cy="3548418"/>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12740" y="3616656"/>
            <a:ext cx="2379260" cy="1542197"/>
          </a:xfrm>
          <a:prstGeom prst="rect">
            <a:avLst/>
          </a:prstGeom>
        </p:spPr>
      </p:pic>
    </p:spTree>
    <p:extLst>
      <p:ext uri="{BB962C8B-B14F-4D97-AF65-F5344CB8AC3E}">
        <p14:creationId xmlns:p14="http://schemas.microsoft.com/office/powerpoint/2010/main" val="3307810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2891637"/>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PURPLE FRANGIPANI WRAP</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7" y="3288277"/>
            <a:ext cx="5868540" cy="1492716"/>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Combining the elements of purple frangipani for firming and softening, rice bran oil for its </a:t>
            </a:r>
            <a:r>
              <a:rPr lang="en-US" sz="1300" dirty="0" err="1">
                <a:latin typeface="Century Gothic" panose="020B0502020202020204" pitchFamily="34" charset="0"/>
              </a:rPr>
              <a:t>moisturising</a:t>
            </a:r>
            <a:r>
              <a:rPr lang="en-US" sz="1300" dirty="0">
                <a:latin typeface="Century Gothic" panose="020B0502020202020204" pitchFamily="34" charset="0"/>
              </a:rPr>
              <a:t> attributes, and rose floral water for its antibacterial properties. Emerge feeling silky smooth.</a:t>
            </a:r>
          </a:p>
          <a:p>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60 mins THB 2,700++ </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5352" y="2169994"/>
            <a:ext cx="3149149" cy="4708477"/>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6729" y="5238534"/>
            <a:ext cx="2459906" cy="1639937"/>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806729" y="-13648"/>
            <a:ext cx="2385271" cy="3548418"/>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6728" y="3613746"/>
            <a:ext cx="2385271" cy="1555844"/>
          </a:xfrm>
          <a:prstGeom prst="rect">
            <a:avLst/>
          </a:prstGeom>
        </p:spPr>
      </p:pic>
      <p:pic>
        <p:nvPicPr>
          <p:cNvPr id="1026" name="Picture 2">
            <a:extLst>
              <a:ext uri="{FF2B5EF4-FFF2-40B4-BE49-F238E27FC236}">
                <a16:creationId xmlns:a16="http://schemas.microsoft.com/office/drawing/2014/main" id="{BEBE1DE6-C642-4E38-91EC-204DAA70C88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595351" y="-13648"/>
            <a:ext cx="3149149" cy="210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302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57469-E53C-4056-BDA2-6C32C598DFF3}"/>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516FF8ED-C9E8-4BA8-99B0-E370C4FA362B}"/>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81150" y="2364373"/>
            <a:ext cx="5696818"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THE RACHA</a:t>
            </a:r>
            <a:endParaRPr lang="x-none" sz="20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F9BBD643-7DB7-1F47-9675-D814691A998D}"/>
              </a:ext>
            </a:extLst>
          </p:cNvPr>
          <p:cNvSpPr txBox="1"/>
          <p:nvPr/>
        </p:nvSpPr>
        <p:spPr>
          <a:xfrm>
            <a:off x="2158414" y="2793893"/>
            <a:ext cx="3591048" cy="338554"/>
          </a:xfrm>
          <a:prstGeom prst="rect">
            <a:avLst/>
          </a:prstGeom>
          <a:noFill/>
        </p:spPr>
        <p:txBody>
          <a:bodyPr wrap="none" rtlCol="0">
            <a:spAutoFit/>
          </a:bodyPr>
          <a:lstStyle/>
          <a:p>
            <a:r>
              <a:rPr lang="en-US" sz="1600" dirty="0" err="1">
                <a:solidFill>
                  <a:schemeClr val="bg1"/>
                </a:solidFill>
                <a:latin typeface="Century Gothic" panose="020B0502020202020204" pitchFamily="34" charset="0"/>
              </a:rPr>
              <a:t>Koh</a:t>
            </a:r>
            <a:r>
              <a:rPr lang="en-US" sz="1600" dirty="0">
                <a:solidFill>
                  <a:schemeClr val="bg1"/>
                </a:solidFill>
                <a:latin typeface="Century Gothic" panose="020B0502020202020204" pitchFamily="34" charset="0"/>
              </a:rPr>
              <a:t> </a:t>
            </a:r>
            <a:r>
              <a:rPr lang="en-US" sz="1600" dirty="0" err="1">
                <a:solidFill>
                  <a:schemeClr val="bg1"/>
                </a:solidFill>
                <a:latin typeface="Century Gothic" panose="020B0502020202020204" pitchFamily="34" charset="0"/>
              </a:rPr>
              <a:t>Racha</a:t>
            </a:r>
            <a:r>
              <a:rPr lang="en-US" sz="1600" dirty="0">
                <a:solidFill>
                  <a:schemeClr val="bg1"/>
                </a:solidFill>
                <a:latin typeface="Century Gothic" panose="020B0502020202020204" pitchFamily="34" charset="0"/>
              </a:rPr>
              <a:t> </a:t>
            </a:r>
            <a:r>
              <a:rPr lang="en-US" sz="1600" dirty="0" err="1">
                <a:solidFill>
                  <a:schemeClr val="bg1"/>
                </a:solidFill>
                <a:latin typeface="Century Gothic" panose="020B0502020202020204" pitchFamily="34" charset="0"/>
              </a:rPr>
              <a:t>Yai</a:t>
            </a:r>
            <a:r>
              <a:rPr lang="en-US" sz="1600" dirty="0">
                <a:solidFill>
                  <a:schemeClr val="bg1"/>
                </a:solidFill>
                <a:latin typeface="Century Gothic" panose="020B0502020202020204" pitchFamily="34" charset="0"/>
              </a:rPr>
              <a:t>, Phuket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3" y="3334093"/>
            <a:ext cx="5293088" cy="2693045"/>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An award-winning SLH resort (2019 World Luxury Hotel Awards)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Environment Sustainability: ‘Silver Certification’ from </a:t>
            </a:r>
            <a:r>
              <a:rPr lang="en-US" sz="1300" dirty="0" err="1">
                <a:solidFill>
                  <a:schemeClr val="bg1"/>
                </a:solidFill>
                <a:latin typeface="Century Gothic" panose="020B0502020202020204" pitchFamily="34" charset="0"/>
              </a:rPr>
              <a:t>EarthCheck</a:t>
            </a:r>
            <a:r>
              <a:rPr lang="en-US" sz="1300" dirty="0">
                <a:solidFill>
                  <a:schemeClr val="bg1"/>
                </a:solidFill>
                <a:latin typeface="Century Gothic" panose="020B0502020202020204" pitchFamily="34" charset="0"/>
              </a:rPr>
              <a:t> and ‘Gold Level’ Green Hotel Award from Thailand’s Ministry of Natural Resources &amp; Environment</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Set on the beautiful </a:t>
            </a:r>
            <a:r>
              <a:rPr lang="en-US" sz="1300" dirty="0" err="1">
                <a:solidFill>
                  <a:schemeClr val="bg1"/>
                </a:solidFill>
                <a:latin typeface="Century Gothic" panose="020B0502020202020204" pitchFamily="34" charset="0"/>
              </a:rPr>
              <a:t>Batok</a:t>
            </a:r>
            <a:r>
              <a:rPr lang="en-US" sz="1300" dirty="0">
                <a:solidFill>
                  <a:schemeClr val="bg1"/>
                </a:solidFill>
                <a:latin typeface="Century Gothic" panose="020B0502020202020204" pitchFamily="34" charset="0"/>
              </a:rPr>
              <a:t> Bay on the island of </a:t>
            </a:r>
            <a:r>
              <a:rPr lang="en-US" sz="1300" dirty="0" err="1">
                <a:solidFill>
                  <a:schemeClr val="bg1"/>
                </a:solidFill>
                <a:latin typeface="Century Gothic" panose="020B0502020202020204" pitchFamily="34" charset="0"/>
              </a:rPr>
              <a:t>Racha</a:t>
            </a:r>
            <a:r>
              <a:rPr lang="en-US" sz="1300" dirty="0">
                <a:solidFill>
                  <a:schemeClr val="bg1"/>
                </a:solidFill>
                <a:latin typeface="Century Gothic" panose="020B0502020202020204" pitchFamily="34" charset="0"/>
              </a:rPr>
              <a:t> </a:t>
            </a:r>
            <a:r>
              <a:rPr lang="en-US" sz="1300" dirty="0" err="1">
                <a:solidFill>
                  <a:schemeClr val="bg1"/>
                </a:solidFill>
                <a:latin typeface="Century Gothic" panose="020B0502020202020204" pitchFamily="34" charset="0"/>
              </a:rPr>
              <a:t>Yai</a:t>
            </a:r>
            <a:endParaRPr lang="en-US" sz="1300" dirty="0">
              <a:solidFill>
                <a:schemeClr val="bg1"/>
              </a:solidFill>
              <a:latin typeface="Century Gothic" panose="020B0502020202020204" pitchFamily="34" charset="0"/>
            </a:endParaRP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Three </a:t>
            </a:r>
            <a:r>
              <a:rPr lang="en-US" sz="1300" dirty="0" err="1">
                <a:solidFill>
                  <a:schemeClr val="bg1"/>
                </a:solidFill>
                <a:latin typeface="Century Gothic" panose="020B0502020202020204" pitchFamily="34" charset="0"/>
              </a:rPr>
              <a:t>ozonated</a:t>
            </a:r>
            <a:r>
              <a:rPr lang="en-US" sz="1300" dirty="0">
                <a:solidFill>
                  <a:schemeClr val="bg1"/>
                </a:solidFill>
                <a:latin typeface="Century Gothic" panose="020B0502020202020204" pitchFamily="34" charset="0"/>
              </a:rPr>
              <a:t> swimming pools with underwater music and hydro jets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Superb </a:t>
            </a:r>
            <a:r>
              <a:rPr lang="en-US" sz="1300" dirty="0" err="1">
                <a:solidFill>
                  <a:schemeClr val="bg1"/>
                </a:solidFill>
                <a:latin typeface="Century Gothic" panose="020B0502020202020204" pitchFamily="34" charset="0"/>
              </a:rPr>
              <a:t>snorkelling</a:t>
            </a:r>
            <a:r>
              <a:rPr lang="en-US" sz="1300" dirty="0">
                <a:solidFill>
                  <a:schemeClr val="bg1"/>
                </a:solidFill>
                <a:latin typeface="Century Gothic" panose="020B0502020202020204" pitchFamily="34" charset="0"/>
              </a:rPr>
              <a:t> and diving destination  </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Fully equipped five-star </a:t>
            </a:r>
            <a:r>
              <a:rPr lang="en-US" sz="1300" dirty="0" err="1">
                <a:solidFill>
                  <a:schemeClr val="bg1"/>
                </a:solidFill>
                <a:latin typeface="Century Gothic" panose="020B0502020202020204" pitchFamily="34" charset="0"/>
              </a:rPr>
              <a:t>Racha</a:t>
            </a:r>
            <a:r>
              <a:rPr lang="en-US" sz="1300" dirty="0">
                <a:solidFill>
                  <a:schemeClr val="bg1"/>
                </a:solidFill>
                <a:latin typeface="Century Gothic" panose="020B0502020202020204" pitchFamily="34" charset="0"/>
              </a:rPr>
              <a:t> Dive Center</a:t>
            </a: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285750" indent="-285750">
              <a:buClr>
                <a:srgbClr val="B72032"/>
              </a:buClr>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95352" y="2060812"/>
            <a:ext cx="3149149" cy="4817660"/>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353" y="0"/>
            <a:ext cx="3149684" cy="1994210"/>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17777" y="5254389"/>
            <a:ext cx="2374223" cy="1617190"/>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6729" y="-27296"/>
            <a:ext cx="2385271" cy="3575714"/>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12740" y="3616657"/>
            <a:ext cx="2379260" cy="1569492"/>
          </a:xfrm>
          <a:prstGeom prst="rect">
            <a:avLst/>
          </a:prstGeom>
        </p:spPr>
      </p:pic>
      <p:grpSp>
        <p:nvGrpSpPr>
          <p:cNvPr id="26" name="Group 25">
            <a:extLst>
              <a:ext uri="{FF2B5EF4-FFF2-40B4-BE49-F238E27FC236}">
                <a16:creationId xmlns:a16="http://schemas.microsoft.com/office/drawing/2014/main" id="{E7DAEC4A-07DC-714B-983B-A346A3F15B35}"/>
              </a:ext>
            </a:extLst>
          </p:cNvPr>
          <p:cNvGrpSpPr/>
          <p:nvPr/>
        </p:nvGrpSpPr>
        <p:grpSpPr>
          <a:xfrm>
            <a:off x="653631" y="2846172"/>
            <a:ext cx="1523919" cy="268638"/>
            <a:chOff x="717630" y="2197090"/>
            <a:chExt cx="1523919" cy="268638"/>
          </a:xfrm>
        </p:grpSpPr>
        <p:pic>
          <p:nvPicPr>
            <p:cNvPr id="27" name="Picture 26">
              <a:extLst>
                <a:ext uri="{FF2B5EF4-FFF2-40B4-BE49-F238E27FC236}">
                  <a16:creationId xmlns:a16="http://schemas.microsoft.com/office/drawing/2014/main" id="{B9814CB5-D4B0-434F-965D-836681D3B905}"/>
                </a:ext>
              </a:extLst>
            </p:cNvPr>
            <p:cNvPicPr>
              <a:picLocks noChangeAspect="1"/>
            </p:cNvPicPr>
            <p:nvPr/>
          </p:nvPicPr>
          <p:blipFill>
            <a:blip r:embed="rId8"/>
            <a:stretch>
              <a:fillRect/>
            </a:stretch>
          </p:blipFill>
          <p:spPr>
            <a:xfrm>
              <a:off x="717630" y="2197090"/>
              <a:ext cx="285428" cy="268638"/>
            </a:xfrm>
            <a:prstGeom prst="rect">
              <a:avLst/>
            </a:prstGeom>
          </p:spPr>
        </p:pic>
        <p:pic>
          <p:nvPicPr>
            <p:cNvPr id="28" name="Picture 27">
              <a:extLst>
                <a:ext uri="{FF2B5EF4-FFF2-40B4-BE49-F238E27FC236}">
                  <a16:creationId xmlns:a16="http://schemas.microsoft.com/office/drawing/2014/main" id="{82B3AA3C-A731-3547-AC29-6751E74D01A4}"/>
                </a:ext>
              </a:extLst>
            </p:cNvPr>
            <p:cNvPicPr>
              <a:picLocks noChangeAspect="1"/>
            </p:cNvPicPr>
            <p:nvPr/>
          </p:nvPicPr>
          <p:blipFill>
            <a:blip r:embed="rId8"/>
            <a:stretch>
              <a:fillRect/>
            </a:stretch>
          </p:blipFill>
          <p:spPr>
            <a:xfrm>
              <a:off x="1030147" y="2197090"/>
              <a:ext cx="285428" cy="268638"/>
            </a:xfrm>
            <a:prstGeom prst="rect">
              <a:avLst/>
            </a:prstGeom>
          </p:spPr>
        </p:pic>
        <p:pic>
          <p:nvPicPr>
            <p:cNvPr id="29" name="Picture 28">
              <a:extLst>
                <a:ext uri="{FF2B5EF4-FFF2-40B4-BE49-F238E27FC236}">
                  <a16:creationId xmlns:a16="http://schemas.microsoft.com/office/drawing/2014/main" id="{71F21CC1-9EBC-D647-9B4B-B73276490268}"/>
                </a:ext>
              </a:extLst>
            </p:cNvPr>
            <p:cNvPicPr>
              <a:picLocks noChangeAspect="1"/>
            </p:cNvPicPr>
            <p:nvPr/>
          </p:nvPicPr>
          <p:blipFill>
            <a:blip r:embed="rId8"/>
            <a:stretch>
              <a:fillRect/>
            </a:stretch>
          </p:blipFill>
          <p:spPr>
            <a:xfrm>
              <a:off x="1342663" y="2197090"/>
              <a:ext cx="285428" cy="268638"/>
            </a:xfrm>
            <a:prstGeom prst="rect">
              <a:avLst/>
            </a:prstGeom>
          </p:spPr>
        </p:pic>
        <p:pic>
          <p:nvPicPr>
            <p:cNvPr id="30" name="Picture 29">
              <a:extLst>
                <a:ext uri="{FF2B5EF4-FFF2-40B4-BE49-F238E27FC236}">
                  <a16:creationId xmlns:a16="http://schemas.microsoft.com/office/drawing/2014/main" id="{DD5799E1-EF4E-4842-ACFA-1178B7A775E3}"/>
                </a:ext>
              </a:extLst>
            </p:cNvPr>
            <p:cNvPicPr>
              <a:picLocks noChangeAspect="1"/>
            </p:cNvPicPr>
            <p:nvPr/>
          </p:nvPicPr>
          <p:blipFill>
            <a:blip r:embed="rId8"/>
            <a:stretch>
              <a:fillRect/>
            </a:stretch>
          </p:blipFill>
          <p:spPr>
            <a:xfrm>
              <a:off x="1643605" y="2197090"/>
              <a:ext cx="285428" cy="268638"/>
            </a:xfrm>
            <a:prstGeom prst="rect">
              <a:avLst/>
            </a:prstGeom>
          </p:spPr>
        </p:pic>
        <p:pic>
          <p:nvPicPr>
            <p:cNvPr id="31" name="Picture 30">
              <a:extLst>
                <a:ext uri="{FF2B5EF4-FFF2-40B4-BE49-F238E27FC236}">
                  <a16:creationId xmlns:a16="http://schemas.microsoft.com/office/drawing/2014/main" id="{1F1FE65E-18B3-EC48-BFC3-84514F778F33}"/>
                </a:ext>
              </a:extLst>
            </p:cNvPr>
            <p:cNvPicPr>
              <a:picLocks noChangeAspect="1"/>
            </p:cNvPicPr>
            <p:nvPr/>
          </p:nvPicPr>
          <p:blipFill>
            <a:blip r:embed="rId8"/>
            <a:stretch>
              <a:fillRect/>
            </a:stretch>
          </p:blipFill>
          <p:spPr>
            <a:xfrm>
              <a:off x="1956121" y="2197090"/>
              <a:ext cx="285428" cy="268638"/>
            </a:xfrm>
            <a:prstGeom prst="rect">
              <a:avLst/>
            </a:prstGeom>
          </p:spPr>
        </p:pic>
      </p:grpSp>
      <p:pic>
        <p:nvPicPr>
          <p:cNvPr id="20" name="Picture 19">
            <a:extLst>
              <a:ext uri="{FF2B5EF4-FFF2-40B4-BE49-F238E27FC236}">
                <a16:creationId xmlns:a16="http://schemas.microsoft.com/office/drawing/2014/main" id="{8365F0D4-9C31-4BBB-9623-6874586CAF19}"/>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121660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4817" y="2128469"/>
            <a:ext cx="3149684" cy="4769039"/>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95353" y="-39960"/>
            <a:ext cx="3149684" cy="2099789"/>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a:stretch/>
        </p:blipFill>
        <p:spPr>
          <a:xfrm>
            <a:off x="9812739" y="5268007"/>
            <a:ext cx="2380490" cy="1629502"/>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12739" y="1"/>
            <a:ext cx="2379261" cy="3555304"/>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812739" y="3626874"/>
            <a:ext cx="2379261" cy="1569563"/>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252102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WHITE MUD BODY MASK - 55 MINS</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917660"/>
            <a:ext cx="6151432" cy="1892826"/>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White mud contains gypsum minerals that act both as a cleanser and ‘blanket’ to tighten the pores of the skin. This super-rich combination of marine minerals and vitamins help eliminate water retention whilst improving circulation in the body. A Thai beauty secret for maintaining a smooth silhouette.</a:t>
            </a:r>
          </a:p>
          <a:p>
            <a:pPr fontAlgn="base">
              <a:buClr>
                <a:srgbClr val="B72032"/>
              </a:buCl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solidFill>
                  <a:srgbClr val="00B050"/>
                </a:solidFill>
                <a:latin typeface="Century Gothic" panose="020B0502020202020204" pitchFamily="34" charset="0"/>
              </a:rPr>
              <a:t>No Price Yet</a:t>
            </a:r>
          </a:p>
        </p:txBody>
      </p:sp>
    </p:spTree>
    <p:extLst>
      <p:ext uri="{BB962C8B-B14F-4D97-AF65-F5344CB8AC3E}">
        <p14:creationId xmlns:p14="http://schemas.microsoft.com/office/powerpoint/2010/main" val="1740760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3"/>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95353" y="2148662"/>
            <a:ext cx="3149148" cy="4709337"/>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95353" y="-40942"/>
            <a:ext cx="3149148" cy="2101754"/>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812740" y="5260100"/>
            <a:ext cx="2379260" cy="1597900"/>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12740" y="1"/>
            <a:ext cx="2379260" cy="3533052"/>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12739" y="3594989"/>
            <a:ext cx="2379261" cy="1597900"/>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252102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PERFECT SPA FOR MEN - 2 HOURS </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917660"/>
            <a:ext cx="6151432" cy="1492716"/>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Relax your muscles and melt away tension in a steam bath. Feel your skin renewed with a herbal body scrub followed by a deep tissue full body Sanctuary Sports massage.</a:t>
            </a:r>
          </a:p>
          <a:p>
            <a:pPr fontAlgn="base">
              <a:buClr>
                <a:srgbClr val="B72032"/>
              </a:buCl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solidFill>
                  <a:srgbClr val="00B050"/>
                </a:solidFill>
                <a:latin typeface="Century Gothic" panose="020B0502020202020204" pitchFamily="34" charset="0"/>
              </a:rPr>
              <a:t>No Price Yet</a:t>
            </a:r>
          </a:p>
        </p:txBody>
      </p:sp>
    </p:spTree>
    <p:extLst>
      <p:ext uri="{BB962C8B-B14F-4D97-AF65-F5344CB8AC3E}">
        <p14:creationId xmlns:p14="http://schemas.microsoft.com/office/powerpoint/2010/main" val="2524818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00D4FD-F499-4D97-A119-1E6108144AC1}"/>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70C02378-4B99-4FBD-B60F-7CAC89978845}"/>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81150" y="2637332"/>
            <a:ext cx="5696818"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ALEENTA PHUKET PHANG NGA RESORT &amp; SPA</a:t>
            </a:r>
            <a:endParaRPr lang="x-none" sz="20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F9BBD643-7DB7-1F47-9675-D814691A998D}"/>
              </a:ext>
            </a:extLst>
          </p:cNvPr>
          <p:cNvSpPr txBox="1"/>
          <p:nvPr/>
        </p:nvSpPr>
        <p:spPr>
          <a:xfrm>
            <a:off x="2158414" y="3405882"/>
            <a:ext cx="2478564" cy="338554"/>
          </a:xfrm>
          <a:prstGeom prst="rect">
            <a:avLst/>
          </a:prstGeom>
          <a:noFill/>
        </p:spPr>
        <p:txBody>
          <a:bodyPr wrap="none" rtlCol="0">
            <a:spAutoFit/>
          </a:bodyPr>
          <a:lstStyle/>
          <a:p>
            <a:r>
              <a:rPr lang="en-US" sz="1600" dirty="0" err="1">
                <a:solidFill>
                  <a:schemeClr val="bg1"/>
                </a:solidFill>
                <a:latin typeface="Century Gothic" panose="020B0502020202020204" pitchFamily="34" charset="0"/>
              </a:rPr>
              <a:t>Phang</a:t>
            </a:r>
            <a:r>
              <a:rPr lang="en-US" sz="1600" dirty="0">
                <a:solidFill>
                  <a:schemeClr val="bg1"/>
                </a:solidFill>
                <a:latin typeface="Century Gothic" panose="020B0502020202020204" pitchFamily="34" charset="0"/>
              </a:rPr>
              <a:t> Nga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3" y="3866355"/>
            <a:ext cx="5293088" cy="1492716"/>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Short distance away from the Blue Canyon Golf Course and </a:t>
            </a:r>
            <a:r>
              <a:rPr lang="en-US" sz="1300" dirty="0" err="1">
                <a:solidFill>
                  <a:schemeClr val="bg1"/>
                </a:solidFill>
                <a:latin typeface="Century Gothic" panose="020B0502020202020204" pitchFamily="34" charset="0"/>
              </a:rPr>
              <a:t>Phang</a:t>
            </a:r>
            <a:r>
              <a:rPr lang="en-US" sz="1300" dirty="0">
                <a:solidFill>
                  <a:schemeClr val="bg1"/>
                </a:solidFill>
                <a:latin typeface="Century Gothic" panose="020B0502020202020204" pitchFamily="34" charset="0"/>
              </a:rPr>
              <a:t> Nga Bay</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Spacious rooms starting from 80sqm  </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Resort packages and special offers for honeymooners, adventure and families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All spa inclusive option</a:t>
            </a:r>
          </a:p>
          <a:p>
            <a:pPr marL="285750" indent="-285750">
              <a:buClr>
                <a:srgbClr val="B72032"/>
              </a:buClr>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95352" y="2019869"/>
            <a:ext cx="3149149" cy="4872250"/>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6595353" y="-13648"/>
            <a:ext cx="3149684" cy="1946340"/>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7777" y="5270977"/>
            <a:ext cx="2430526" cy="1621142"/>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12794" y="0"/>
            <a:ext cx="2379206" cy="3548418"/>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12794" y="3616657"/>
            <a:ext cx="2379206" cy="1569492"/>
          </a:xfrm>
          <a:prstGeom prst="rect">
            <a:avLst/>
          </a:prstGeom>
        </p:spPr>
      </p:pic>
      <p:grpSp>
        <p:nvGrpSpPr>
          <p:cNvPr id="26" name="Group 25">
            <a:extLst>
              <a:ext uri="{FF2B5EF4-FFF2-40B4-BE49-F238E27FC236}">
                <a16:creationId xmlns:a16="http://schemas.microsoft.com/office/drawing/2014/main" id="{E7DAEC4A-07DC-714B-983B-A346A3F15B35}"/>
              </a:ext>
            </a:extLst>
          </p:cNvPr>
          <p:cNvGrpSpPr/>
          <p:nvPr/>
        </p:nvGrpSpPr>
        <p:grpSpPr>
          <a:xfrm>
            <a:off x="655029" y="3456229"/>
            <a:ext cx="1523919" cy="268638"/>
            <a:chOff x="717630" y="2197090"/>
            <a:chExt cx="1523919" cy="268638"/>
          </a:xfrm>
        </p:grpSpPr>
        <p:pic>
          <p:nvPicPr>
            <p:cNvPr id="27" name="Picture 26">
              <a:extLst>
                <a:ext uri="{FF2B5EF4-FFF2-40B4-BE49-F238E27FC236}">
                  <a16:creationId xmlns:a16="http://schemas.microsoft.com/office/drawing/2014/main" id="{B9814CB5-D4B0-434F-965D-836681D3B905}"/>
                </a:ext>
              </a:extLst>
            </p:cNvPr>
            <p:cNvPicPr>
              <a:picLocks noChangeAspect="1"/>
            </p:cNvPicPr>
            <p:nvPr/>
          </p:nvPicPr>
          <p:blipFill>
            <a:blip r:embed="rId8"/>
            <a:stretch>
              <a:fillRect/>
            </a:stretch>
          </p:blipFill>
          <p:spPr>
            <a:xfrm>
              <a:off x="717630" y="2197090"/>
              <a:ext cx="285428" cy="268638"/>
            </a:xfrm>
            <a:prstGeom prst="rect">
              <a:avLst/>
            </a:prstGeom>
          </p:spPr>
        </p:pic>
        <p:pic>
          <p:nvPicPr>
            <p:cNvPr id="28" name="Picture 27">
              <a:extLst>
                <a:ext uri="{FF2B5EF4-FFF2-40B4-BE49-F238E27FC236}">
                  <a16:creationId xmlns:a16="http://schemas.microsoft.com/office/drawing/2014/main" id="{82B3AA3C-A731-3547-AC29-6751E74D01A4}"/>
                </a:ext>
              </a:extLst>
            </p:cNvPr>
            <p:cNvPicPr>
              <a:picLocks noChangeAspect="1"/>
            </p:cNvPicPr>
            <p:nvPr/>
          </p:nvPicPr>
          <p:blipFill>
            <a:blip r:embed="rId8"/>
            <a:stretch>
              <a:fillRect/>
            </a:stretch>
          </p:blipFill>
          <p:spPr>
            <a:xfrm>
              <a:off x="1030147" y="2197090"/>
              <a:ext cx="285428" cy="268638"/>
            </a:xfrm>
            <a:prstGeom prst="rect">
              <a:avLst/>
            </a:prstGeom>
          </p:spPr>
        </p:pic>
        <p:pic>
          <p:nvPicPr>
            <p:cNvPr id="29" name="Picture 28">
              <a:extLst>
                <a:ext uri="{FF2B5EF4-FFF2-40B4-BE49-F238E27FC236}">
                  <a16:creationId xmlns:a16="http://schemas.microsoft.com/office/drawing/2014/main" id="{71F21CC1-9EBC-D647-9B4B-B73276490268}"/>
                </a:ext>
              </a:extLst>
            </p:cNvPr>
            <p:cNvPicPr>
              <a:picLocks noChangeAspect="1"/>
            </p:cNvPicPr>
            <p:nvPr/>
          </p:nvPicPr>
          <p:blipFill>
            <a:blip r:embed="rId8"/>
            <a:stretch>
              <a:fillRect/>
            </a:stretch>
          </p:blipFill>
          <p:spPr>
            <a:xfrm>
              <a:off x="1342663" y="2197090"/>
              <a:ext cx="285428" cy="268638"/>
            </a:xfrm>
            <a:prstGeom prst="rect">
              <a:avLst/>
            </a:prstGeom>
          </p:spPr>
        </p:pic>
        <p:pic>
          <p:nvPicPr>
            <p:cNvPr id="30" name="Picture 29">
              <a:extLst>
                <a:ext uri="{FF2B5EF4-FFF2-40B4-BE49-F238E27FC236}">
                  <a16:creationId xmlns:a16="http://schemas.microsoft.com/office/drawing/2014/main" id="{DD5799E1-EF4E-4842-ACFA-1178B7A775E3}"/>
                </a:ext>
              </a:extLst>
            </p:cNvPr>
            <p:cNvPicPr>
              <a:picLocks noChangeAspect="1"/>
            </p:cNvPicPr>
            <p:nvPr/>
          </p:nvPicPr>
          <p:blipFill>
            <a:blip r:embed="rId8"/>
            <a:stretch>
              <a:fillRect/>
            </a:stretch>
          </p:blipFill>
          <p:spPr>
            <a:xfrm>
              <a:off x="1643605" y="2197090"/>
              <a:ext cx="285428" cy="268638"/>
            </a:xfrm>
            <a:prstGeom prst="rect">
              <a:avLst/>
            </a:prstGeom>
          </p:spPr>
        </p:pic>
        <p:pic>
          <p:nvPicPr>
            <p:cNvPr id="31" name="Picture 30">
              <a:extLst>
                <a:ext uri="{FF2B5EF4-FFF2-40B4-BE49-F238E27FC236}">
                  <a16:creationId xmlns:a16="http://schemas.microsoft.com/office/drawing/2014/main" id="{1F1FE65E-18B3-EC48-BFC3-84514F778F33}"/>
                </a:ext>
              </a:extLst>
            </p:cNvPr>
            <p:cNvPicPr>
              <a:picLocks noChangeAspect="1"/>
            </p:cNvPicPr>
            <p:nvPr/>
          </p:nvPicPr>
          <p:blipFill>
            <a:blip r:embed="rId8"/>
            <a:stretch>
              <a:fillRect/>
            </a:stretch>
          </p:blipFill>
          <p:spPr>
            <a:xfrm>
              <a:off x="1956121" y="2197090"/>
              <a:ext cx="285428" cy="268638"/>
            </a:xfrm>
            <a:prstGeom prst="rect">
              <a:avLst/>
            </a:prstGeom>
          </p:spPr>
        </p:pic>
      </p:grpSp>
      <p:pic>
        <p:nvPicPr>
          <p:cNvPr id="20" name="Picture 19">
            <a:extLst>
              <a:ext uri="{FF2B5EF4-FFF2-40B4-BE49-F238E27FC236}">
                <a16:creationId xmlns:a16="http://schemas.microsoft.com/office/drawing/2014/main" id="{DBC93CE2-A7D3-4F6E-9898-B2F63F48F6D0}"/>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1597807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95352" y="2131492"/>
            <a:ext cx="3149149" cy="4726677"/>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5352" y="-22577"/>
            <a:ext cx="3142899" cy="2072601"/>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13659" y="5268000"/>
            <a:ext cx="2385271" cy="1590000"/>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13659" y="-22578"/>
            <a:ext cx="2385271" cy="3563071"/>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806728" y="3616657"/>
            <a:ext cx="2385271" cy="1575204"/>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252102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TIBETAN SINGING BOWL THERAPY</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917660"/>
            <a:ext cx="6151432" cy="2492990"/>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Sound therapy with Tibetan singing bowls is an ancient form of regeneration. The first bowls were made from an alloy of various metals and were being used over 6000 years ago in the Far East. The sound of the Tibetan singing bowls and the gongs </a:t>
            </a:r>
            <a:r>
              <a:rPr lang="en-US" sz="1300" dirty="0" err="1">
                <a:latin typeface="Century Gothic" panose="020B0502020202020204" pitchFamily="34" charset="0"/>
              </a:rPr>
              <a:t>harmonise</a:t>
            </a:r>
            <a:r>
              <a:rPr lang="en-US" sz="1300" dirty="0">
                <a:latin typeface="Century Gothic" panose="020B0502020202020204" pitchFamily="34" charset="0"/>
              </a:rPr>
              <a:t> and allow deep relaxation of both sides of the brain. It stimulates stress relief on all levels and the elimination of toxins from the body. After sound therapy emotions are calm and the mind clearer, as the sound vibrations have an effect on the body after the singing bowls have been played on it.</a:t>
            </a:r>
          </a:p>
          <a:p>
            <a:pPr fontAlgn="base">
              <a:buClr>
                <a:srgbClr val="B72032"/>
              </a:buCl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THB 1,500 per person per session - advanced booking required </a:t>
            </a:r>
          </a:p>
        </p:txBody>
      </p:sp>
    </p:spTree>
    <p:extLst>
      <p:ext uri="{BB962C8B-B14F-4D97-AF65-F5344CB8AC3E}">
        <p14:creationId xmlns:p14="http://schemas.microsoft.com/office/powerpoint/2010/main" val="3662899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5354" y="2122970"/>
            <a:ext cx="3149684" cy="4746319"/>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5353" y="0"/>
            <a:ext cx="3149684" cy="2031997"/>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12740" y="5268001"/>
            <a:ext cx="2379260" cy="1589999"/>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812740" y="-61922"/>
            <a:ext cx="2379260" cy="3602439"/>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812740" y="3619094"/>
            <a:ext cx="2379260" cy="1570330"/>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220378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LINDA MEREDITH COLLAGEN FACIAL MASKS</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917660"/>
            <a:ext cx="6151432" cy="2693045"/>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Linda Meredith has worked in the beauty industry for over 40 years. Throughout that time she has noticed a dramatic change in how our skin is evolving. Researching what has caused these changes, it became very clear that in the last 60 years toxins are a major factor.  </a:t>
            </a:r>
          </a:p>
          <a:p>
            <a:endParaRPr lang="en-US" sz="1300" dirty="0">
              <a:latin typeface="Century Gothic" panose="020B0502020202020204" pitchFamily="34" charset="0"/>
            </a:endParaRPr>
          </a:p>
          <a:p>
            <a:r>
              <a:rPr lang="en-US" sz="1300" dirty="0">
                <a:latin typeface="Century Gothic" panose="020B0502020202020204" pitchFamily="34" charset="0"/>
              </a:rPr>
              <a:t>Collagen is essential to skin regeneration. A sheet impregnated with freeze dried collagen is moistened into the contours of the face. This process reactivates the collagen which is then allowed to absorb deep into the epidermal layers of the skin acting as a powerful skin moisturizer. </a:t>
            </a:r>
          </a:p>
          <a:p>
            <a:pPr fontAlgn="base">
              <a:buClr>
                <a:srgbClr val="B72032"/>
              </a:buCl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45 minutes session THB 3,000++</a:t>
            </a:r>
          </a:p>
        </p:txBody>
      </p:sp>
    </p:spTree>
    <p:extLst>
      <p:ext uri="{BB962C8B-B14F-4D97-AF65-F5344CB8AC3E}">
        <p14:creationId xmlns:p14="http://schemas.microsoft.com/office/powerpoint/2010/main" val="894441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5C4A031E-36D6-497D-9FA7-6F17A866E034}"/>
              </a:ext>
            </a:extLst>
          </p:cNvPr>
          <p:cNvSpPr/>
          <p:nvPr/>
        </p:nvSpPr>
        <p:spPr>
          <a:xfrm flipH="1">
            <a:off x="7758454" y="939063"/>
            <a:ext cx="3172288" cy="2516987"/>
          </a:xfrm>
          <a:prstGeom prst="hexagon">
            <a:avLst/>
          </a:prstGeom>
          <a:noFill/>
          <a:ln w="76200">
            <a:solidFill>
              <a:srgbClr val="B7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3" name="Picture 32">
            <a:extLst>
              <a:ext uri="{FF2B5EF4-FFF2-40B4-BE49-F238E27FC236}">
                <a16:creationId xmlns:a16="http://schemas.microsoft.com/office/drawing/2014/main" id="{9FC56D2F-68B6-4A13-89C7-A0EC6AB18C36}"/>
              </a:ext>
            </a:extLst>
          </p:cNvPr>
          <p:cNvPicPr>
            <a:picLocks noChangeAspect="1"/>
          </p:cNvPicPr>
          <p:nvPr/>
        </p:nvPicPr>
        <p:blipFill>
          <a:blip r:embed="rId2"/>
          <a:stretch>
            <a:fillRect/>
          </a:stretch>
        </p:blipFill>
        <p:spPr>
          <a:xfrm>
            <a:off x="-1" y="587753"/>
            <a:ext cx="4982547" cy="6387318"/>
          </a:xfrm>
          <a:prstGeom prst="rect">
            <a:avLst/>
          </a:prstGeom>
        </p:spPr>
      </p:pic>
      <p:sp>
        <p:nvSpPr>
          <p:cNvPr id="17" name="Google Shape;111;p3"/>
          <p:cNvSpPr/>
          <p:nvPr/>
        </p:nvSpPr>
        <p:spPr>
          <a:xfrm>
            <a:off x="0" y="0"/>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lt1"/>
              </a:solidFill>
              <a:latin typeface="Calibri"/>
              <a:ea typeface="Calibri"/>
              <a:cs typeface="Calibri"/>
              <a:sym typeface="Calibri"/>
            </a:endParaRPr>
          </a:p>
        </p:txBody>
      </p:sp>
      <p:sp>
        <p:nvSpPr>
          <p:cNvPr id="44" name="Google Shape;114;p3">
            <a:extLst>
              <a:ext uri="{FF2B5EF4-FFF2-40B4-BE49-F238E27FC236}">
                <a16:creationId xmlns:a16="http://schemas.microsoft.com/office/drawing/2014/main" id="{A4E72BE3-F9AE-47ED-B72E-4D94E836437D}"/>
              </a:ext>
            </a:extLst>
          </p:cNvPr>
          <p:cNvSpPr/>
          <p:nvPr/>
        </p:nvSpPr>
        <p:spPr>
          <a:xfrm>
            <a:off x="1354667" y="64533"/>
            <a:ext cx="6096000" cy="523220"/>
          </a:xfrm>
          <a:prstGeom prst="rect">
            <a:avLst/>
          </a:prstGeom>
          <a:noFill/>
          <a:ln>
            <a:noFill/>
          </a:ln>
        </p:spPr>
        <p:txBody>
          <a:bodyPr spcFirstLastPara="1" wrap="square" lIns="91425" tIns="45700" rIns="91425" bIns="45700" anchor="t" anchorCtr="0">
            <a:spAutoFit/>
          </a:bodyPr>
          <a:lstStyle/>
          <a:p>
            <a:r>
              <a:rPr lang="en-US" sz="2800" dirty="0">
                <a:solidFill>
                  <a:schemeClr val="lt1"/>
                </a:solidFill>
                <a:latin typeface="Century Gothic"/>
              </a:rPr>
              <a:t>CAMBODIA – Kingdom of Wonder</a:t>
            </a:r>
          </a:p>
        </p:txBody>
      </p:sp>
      <p:sp>
        <p:nvSpPr>
          <p:cNvPr id="34" name="TextBox 33">
            <a:extLst>
              <a:ext uri="{FF2B5EF4-FFF2-40B4-BE49-F238E27FC236}">
                <a16:creationId xmlns:a16="http://schemas.microsoft.com/office/drawing/2014/main" id="{DF9925CF-2DF8-491C-B050-5623C0977FF7}"/>
              </a:ext>
            </a:extLst>
          </p:cNvPr>
          <p:cNvSpPr txBox="1"/>
          <p:nvPr/>
        </p:nvSpPr>
        <p:spPr>
          <a:xfrm>
            <a:off x="2135795" y="3412080"/>
            <a:ext cx="1470274"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CAMBODIA</a:t>
            </a:r>
          </a:p>
        </p:txBody>
      </p:sp>
      <p:pic>
        <p:nvPicPr>
          <p:cNvPr id="37" name="Picture 36">
            <a:extLst>
              <a:ext uri="{FF2B5EF4-FFF2-40B4-BE49-F238E27FC236}">
                <a16:creationId xmlns:a16="http://schemas.microsoft.com/office/drawing/2014/main" id="{7BEE10D3-3EA0-4287-BEC2-CCBA83175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8644" y="3990227"/>
            <a:ext cx="224575" cy="314405"/>
          </a:xfrm>
          <a:prstGeom prst="rect">
            <a:avLst/>
          </a:prstGeom>
        </p:spPr>
      </p:pic>
      <p:pic>
        <p:nvPicPr>
          <p:cNvPr id="38" name="Picture 37">
            <a:extLst>
              <a:ext uri="{FF2B5EF4-FFF2-40B4-BE49-F238E27FC236}">
                <a16:creationId xmlns:a16="http://schemas.microsoft.com/office/drawing/2014/main" id="{B2A4D948-2E7A-4CF1-AB65-B2CC9FF5E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8984" y="3005037"/>
            <a:ext cx="224575" cy="314405"/>
          </a:xfrm>
          <a:prstGeom prst="rect">
            <a:avLst/>
          </a:prstGeom>
        </p:spPr>
      </p:pic>
      <p:sp>
        <p:nvSpPr>
          <p:cNvPr id="40" name="TextBox 39">
            <a:extLst>
              <a:ext uri="{FF2B5EF4-FFF2-40B4-BE49-F238E27FC236}">
                <a16:creationId xmlns:a16="http://schemas.microsoft.com/office/drawing/2014/main" id="{1A332E94-FFA7-43BE-962F-7F2EB1606A8B}"/>
              </a:ext>
            </a:extLst>
          </p:cNvPr>
          <p:cNvSpPr txBox="1"/>
          <p:nvPr/>
        </p:nvSpPr>
        <p:spPr>
          <a:xfrm>
            <a:off x="2603559" y="3042443"/>
            <a:ext cx="1002510" cy="276999"/>
          </a:xfrm>
          <a:prstGeom prst="rect">
            <a:avLst/>
          </a:prstGeom>
          <a:noFill/>
        </p:spPr>
        <p:txBody>
          <a:bodyPr wrap="square" rtlCol="0">
            <a:spAutoFit/>
          </a:bodyPr>
          <a:lstStyle/>
          <a:p>
            <a:pPr algn="ctr"/>
            <a:r>
              <a:rPr lang="en-US" sz="1200" b="1" dirty="0">
                <a:latin typeface="Century Gothic" panose="020B0502020202020204" pitchFamily="34" charset="0"/>
              </a:rPr>
              <a:t>SIEM REAP         </a:t>
            </a:r>
          </a:p>
        </p:txBody>
      </p:sp>
      <p:sp>
        <p:nvSpPr>
          <p:cNvPr id="55" name="TextBox 54">
            <a:extLst>
              <a:ext uri="{FF2B5EF4-FFF2-40B4-BE49-F238E27FC236}">
                <a16:creationId xmlns:a16="http://schemas.microsoft.com/office/drawing/2014/main" id="{4E7B5877-1531-4DBB-B32E-488345414D81}"/>
              </a:ext>
            </a:extLst>
          </p:cNvPr>
          <p:cNvSpPr txBox="1"/>
          <p:nvPr/>
        </p:nvSpPr>
        <p:spPr>
          <a:xfrm>
            <a:off x="2870931" y="4166132"/>
            <a:ext cx="1260657" cy="276999"/>
          </a:xfrm>
          <a:prstGeom prst="rect">
            <a:avLst/>
          </a:prstGeom>
          <a:noFill/>
        </p:spPr>
        <p:txBody>
          <a:bodyPr wrap="square" rtlCol="0">
            <a:spAutoFit/>
          </a:bodyPr>
          <a:lstStyle/>
          <a:p>
            <a:pPr algn="ctr"/>
            <a:r>
              <a:rPr lang="en-US" sz="1200" b="1" dirty="0">
                <a:latin typeface="Century Gothic" panose="020B0502020202020204" pitchFamily="34" charset="0"/>
              </a:rPr>
              <a:t>PHNOM PENH</a:t>
            </a:r>
          </a:p>
        </p:txBody>
      </p:sp>
      <p:sp>
        <p:nvSpPr>
          <p:cNvPr id="57" name="TextBox 56">
            <a:extLst>
              <a:ext uri="{FF2B5EF4-FFF2-40B4-BE49-F238E27FC236}">
                <a16:creationId xmlns:a16="http://schemas.microsoft.com/office/drawing/2014/main" id="{52807741-C1EB-409A-9EB1-F0F1DD0C3F7B}"/>
              </a:ext>
            </a:extLst>
          </p:cNvPr>
          <p:cNvSpPr txBox="1"/>
          <p:nvPr/>
        </p:nvSpPr>
        <p:spPr>
          <a:xfrm>
            <a:off x="1630908" y="2762130"/>
            <a:ext cx="185499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PARK HYATT SIEM REAP</a:t>
            </a:r>
            <a:endParaRPr lang="th-TH" sz="1200" b="1" dirty="0">
              <a:solidFill>
                <a:srgbClr val="54130D"/>
              </a:solidFill>
              <a:latin typeface="Century Gothic" panose="020B0502020202020204" pitchFamily="34" charset="0"/>
            </a:endParaRPr>
          </a:p>
        </p:txBody>
      </p:sp>
      <p:sp>
        <p:nvSpPr>
          <p:cNvPr id="59" name="TextBox 58">
            <a:extLst>
              <a:ext uri="{FF2B5EF4-FFF2-40B4-BE49-F238E27FC236}">
                <a16:creationId xmlns:a16="http://schemas.microsoft.com/office/drawing/2014/main" id="{EDB2DA52-C69C-4DD4-B382-29C1B8526151}"/>
              </a:ext>
            </a:extLst>
          </p:cNvPr>
          <p:cNvSpPr txBox="1"/>
          <p:nvPr/>
        </p:nvSpPr>
        <p:spPr>
          <a:xfrm>
            <a:off x="3198003" y="2046083"/>
            <a:ext cx="575800" cy="276999"/>
          </a:xfrm>
          <a:prstGeom prst="rect">
            <a:avLst/>
          </a:prstGeom>
          <a:noFill/>
        </p:spPr>
        <p:txBody>
          <a:bodyPr wrap="none" rtlCol="0">
            <a:spAutoFit/>
          </a:bodyPr>
          <a:lstStyle/>
          <a:p>
            <a:pPr algn="ctr"/>
            <a:r>
              <a:rPr lang="en-US" sz="1200" b="1" dirty="0">
                <a:latin typeface="Century Gothic" panose="020B0502020202020204" pitchFamily="34" charset="0"/>
              </a:rPr>
              <a:t>LAOS</a:t>
            </a:r>
          </a:p>
        </p:txBody>
      </p:sp>
      <p:sp>
        <p:nvSpPr>
          <p:cNvPr id="61" name="TextBox 60">
            <a:extLst>
              <a:ext uri="{FF2B5EF4-FFF2-40B4-BE49-F238E27FC236}">
                <a16:creationId xmlns:a16="http://schemas.microsoft.com/office/drawing/2014/main" id="{87969350-B881-408A-B42C-7A453BFAE9E6}"/>
              </a:ext>
            </a:extLst>
          </p:cNvPr>
          <p:cNvSpPr txBox="1"/>
          <p:nvPr/>
        </p:nvSpPr>
        <p:spPr>
          <a:xfrm>
            <a:off x="4147425" y="3287481"/>
            <a:ext cx="845104" cy="276999"/>
          </a:xfrm>
          <a:prstGeom prst="rect">
            <a:avLst/>
          </a:prstGeom>
          <a:noFill/>
        </p:spPr>
        <p:txBody>
          <a:bodyPr wrap="none" rtlCol="0">
            <a:spAutoFit/>
          </a:bodyPr>
          <a:lstStyle/>
          <a:p>
            <a:pPr algn="ctr"/>
            <a:r>
              <a:rPr lang="en-US" sz="1200" b="1" dirty="0">
                <a:latin typeface="Century Gothic" panose="020B0502020202020204" pitchFamily="34" charset="0"/>
              </a:rPr>
              <a:t>VIETNAM</a:t>
            </a:r>
          </a:p>
        </p:txBody>
      </p:sp>
      <p:sp>
        <p:nvSpPr>
          <p:cNvPr id="63" name="TextBox 62">
            <a:extLst>
              <a:ext uri="{FF2B5EF4-FFF2-40B4-BE49-F238E27FC236}">
                <a16:creationId xmlns:a16="http://schemas.microsoft.com/office/drawing/2014/main" id="{5DF60D06-7BC6-48F2-A862-31403EA6E348}"/>
              </a:ext>
            </a:extLst>
          </p:cNvPr>
          <p:cNvSpPr txBox="1"/>
          <p:nvPr/>
        </p:nvSpPr>
        <p:spPr>
          <a:xfrm>
            <a:off x="898452" y="1941364"/>
            <a:ext cx="912430" cy="276999"/>
          </a:xfrm>
          <a:prstGeom prst="rect">
            <a:avLst/>
          </a:prstGeom>
          <a:noFill/>
        </p:spPr>
        <p:txBody>
          <a:bodyPr wrap="none" rtlCol="0">
            <a:spAutoFit/>
          </a:bodyPr>
          <a:lstStyle/>
          <a:p>
            <a:pPr algn="ctr"/>
            <a:r>
              <a:rPr lang="en-US" sz="1200" b="1" dirty="0">
                <a:latin typeface="Century Gothic" panose="020B0502020202020204" pitchFamily="34" charset="0"/>
              </a:rPr>
              <a:t>THAILAND</a:t>
            </a:r>
          </a:p>
        </p:txBody>
      </p:sp>
      <p:sp>
        <p:nvSpPr>
          <p:cNvPr id="65" name="TextBox 64">
            <a:extLst>
              <a:ext uri="{FF2B5EF4-FFF2-40B4-BE49-F238E27FC236}">
                <a16:creationId xmlns:a16="http://schemas.microsoft.com/office/drawing/2014/main" id="{81C888CF-15FF-4CA2-9462-961D41AF8B6E}"/>
              </a:ext>
            </a:extLst>
          </p:cNvPr>
          <p:cNvSpPr txBox="1"/>
          <p:nvPr/>
        </p:nvSpPr>
        <p:spPr>
          <a:xfrm>
            <a:off x="898452" y="4212298"/>
            <a:ext cx="800219" cy="461665"/>
          </a:xfrm>
          <a:prstGeom prst="rect">
            <a:avLst/>
          </a:prstGeom>
          <a:noFill/>
        </p:spPr>
        <p:txBody>
          <a:bodyPr wrap="none" rtlCol="0">
            <a:spAutoFit/>
          </a:bodyPr>
          <a:lstStyle/>
          <a:p>
            <a:pPr algn="ctr"/>
            <a:r>
              <a:rPr lang="en-US" sz="1200" b="1" dirty="0">
                <a:latin typeface="Century Gothic" panose="020B0502020202020204" pitchFamily="34" charset="0"/>
              </a:rPr>
              <a:t>GULF OF</a:t>
            </a:r>
          </a:p>
          <a:p>
            <a:pPr algn="ctr"/>
            <a:r>
              <a:rPr lang="en-US" sz="1200" b="1" dirty="0">
                <a:latin typeface="Century Gothic" panose="020B0502020202020204" pitchFamily="34" charset="0"/>
              </a:rPr>
              <a:t>SIAM</a:t>
            </a:r>
          </a:p>
        </p:txBody>
      </p:sp>
      <p:sp>
        <p:nvSpPr>
          <p:cNvPr id="67" name="TextBox 66">
            <a:extLst>
              <a:ext uri="{FF2B5EF4-FFF2-40B4-BE49-F238E27FC236}">
                <a16:creationId xmlns:a16="http://schemas.microsoft.com/office/drawing/2014/main" id="{F0E3DD41-02E4-4F2B-A700-850A90E5BBE8}"/>
              </a:ext>
            </a:extLst>
          </p:cNvPr>
          <p:cNvSpPr txBox="1"/>
          <p:nvPr/>
        </p:nvSpPr>
        <p:spPr>
          <a:xfrm>
            <a:off x="3275108" y="5494748"/>
            <a:ext cx="997389" cy="461665"/>
          </a:xfrm>
          <a:prstGeom prst="rect">
            <a:avLst/>
          </a:prstGeom>
          <a:noFill/>
        </p:spPr>
        <p:txBody>
          <a:bodyPr wrap="none" rtlCol="0">
            <a:spAutoFit/>
          </a:bodyPr>
          <a:lstStyle/>
          <a:p>
            <a:pPr algn="ctr"/>
            <a:r>
              <a:rPr lang="en-US" sz="1200" b="1" dirty="0">
                <a:latin typeface="Century Gothic" panose="020B0502020202020204" pitchFamily="34" charset="0"/>
              </a:rPr>
              <a:t>SOUTH</a:t>
            </a:r>
          </a:p>
          <a:p>
            <a:pPr algn="ctr"/>
            <a:r>
              <a:rPr lang="en-US" sz="1200" b="1" dirty="0">
                <a:latin typeface="Century Gothic" panose="020B0502020202020204" pitchFamily="34" charset="0"/>
              </a:rPr>
              <a:t>CHINA SEA</a:t>
            </a:r>
          </a:p>
        </p:txBody>
      </p:sp>
      <p:pic>
        <p:nvPicPr>
          <p:cNvPr id="69" name="Picture 68">
            <a:extLst>
              <a:ext uri="{FF2B5EF4-FFF2-40B4-BE49-F238E27FC236}">
                <a16:creationId xmlns:a16="http://schemas.microsoft.com/office/drawing/2014/main" id="{3F41DA4F-71E3-4549-A26A-D0474A4E7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363" y="2806116"/>
            <a:ext cx="224575" cy="314405"/>
          </a:xfrm>
          <a:prstGeom prst="rect">
            <a:avLst/>
          </a:prstGeom>
        </p:spPr>
      </p:pic>
      <p:sp>
        <p:nvSpPr>
          <p:cNvPr id="71" name="TextBox 70">
            <a:extLst>
              <a:ext uri="{FF2B5EF4-FFF2-40B4-BE49-F238E27FC236}">
                <a16:creationId xmlns:a16="http://schemas.microsoft.com/office/drawing/2014/main" id="{85402AE7-C706-47BF-8BAA-F1CE3E4170B7}"/>
              </a:ext>
            </a:extLst>
          </p:cNvPr>
          <p:cNvSpPr txBox="1"/>
          <p:nvPr/>
        </p:nvSpPr>
        <p:spPr>
          <a:xfrm>
            <a:off x="323856" y="3135081"/>
            <a:ext cx="1260657" cy="276999"/>
          </a:xfrm>
          <a:prstGeom prst="rect">
            <a:avLst/>
          </a:prstGeom>
          <a:noFill/>
        </p:spPr>
        <p:txBody>
          <a:bodyPr wrap="square" rtlCol="0">
            <a:spAutoFit/>
          </a:bodyPr>
          <a:lstStyle/>
          <a:p>
            <a:pPr algn="ctr"/>
            <a:r>
              <a:rPr lang="en-US" sz="1200" b="1" dirty="0">
                <a:latin typeface="Century Gothic" panose="020B0502020202020204" pitchFamily="34" charset="0"/>
              </a:rPr>
              <a:t>BANGKOK</a:t>
            </a:r>
          </a:p>
        </p:txBody>
      </p:sp>
      <p:pic>
        <p:nvPicPr>
          <p:cNvPr id="3" name="Picture 2">
            <a:extLst>
              <a:ext uri="{FF2B5EF4-FFF2-40B4-BE49-F238E27FC236}">
                <a16:creationId xmlns:a16="http://schemas.microsoft.com/office/drawing/2014/main" id="{DD2CE840-11C8-4084-A60A-1BE9C7BF98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219041" y="0"/>
            <a:ext cx="3740523" cy="2786865"/>
          </a:xfrm>
          <a:prstGeom prst="hexagon">
            <a:avLst/>
          </a:prstGeom>
        </p:spPr>
      </p:pic>
      <p:pic>
        <p:nvPicPr>
          <p:cNvPr id="5" name="Picture 4">
            <a:extLst>
              <a:ext uri="{FF2B5EF4-FFF2-40B4-BE49-F238E27FC236}">
                <a16:creationId xmlns:a16="http://schemas.microsoft.com/office/drawing/2014/main" id="{FB7B7AA6-E281-43CE-8478-7D99ED1CF5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219041" y="2953587"/>
            <a:ext cx="3740523" cy="2594468"/>
          </a:xfrm>
          <a:prstGeom prst="hexagon">
            <a:avLst/>
          </a:prstGeom>
        </p:spPr>
      </p:pic>
      <p:pic>
        <p:nvPicPr>
          <p:cNvPr id="6" name="Picture 5">
            <a:extLst>
              <a:ext uri="{FF2B5EF4-FFF2-40B4-BE49-F238E27FC236}">
                <a16:creationId xmlns:a16="http://schemas.microsoft.com/office/drawing/2014/main" id="{2DF2CB8C-8629-4693-91A2-F0CB4FD43D7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925184" y="1480811"/>
            <a:ext cx="3800382" cy="2628928"/>
          </a:xfrm>
          <a:prstGeom prst="hexagon">
            <a:avLst/>
          </a:prstGeom>
        </p:spPr>
      </p:pic>
      <p:pic>
        <p:nvPicPr>
          <p:cNvPr id="7" name="Picture 6">
            <a:extLst>
              <a:ext uri="{FF2B5EF4-FFF2-40B4-BE49-F238E27FC236}">
                <a16:creationId xmlns:a16="http://schemas.microsoft.com/office/drawing/2014/main" id="{C9A33DFB-0DD4-48A1-9AD1-FD1478C4871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925184" y="4276460"/>
            <a:ext cx="3740523" cy="2581539"/>
          </a:xfrm>
          <a:prstGeom prst="hexagon">
            <a:avLst/>
          </a:prstGeom>
        </p:spPr>
      </p:pic>
      <p:sp>
        <p:nvSpPr>
          <p:cNvPr id="4" name="Hexagon 3">
            <a:extLst>
              <a:ext uri="{FF2B5EF4-FFF2-40B4-BE49-F238E27FC236}">
                <a16:creationId xmlns:a16="http://schemas.microsoft.com/office/drawing/2014/main" id="{A1EC7B84-B191-4368-9C43-6B363BF221C8}"/>
              </a:ext>
            </a:extLst>
          </p:cNvPr>
          <p:cNvSpPr/>
          <p:nvPr/>
        </p:nvSpPr>
        <p:spPr>
          <a:xfrm flipH="1">
            <a:off x="9219040" y="5766226"/>
            <a:ext cx="3509377" cy="2516987"/>
          </a:xfrm>
          <a:prstGeom prst="hexagon">
            <a:avLst/>
          </a:prstGeom>
          <a:noFill/>
          <a:ln w="76200">
            <a:solidFill>
              <a:srgbClr val="B7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53319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052CF3-A864-4A76-8573-6617789E8C1E}"/>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44E33831-9AFC-40D7-B67A-6338D128B8F2}"/>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61802" y="3046999"/>
            <a:ext cx="5696818"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PARK HYATT SIEM REAP</a:t>
            </a:r>
            <a:endParaRPr lang="x-none"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485051"/>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3"/>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448992"/>
            <a:ext cx="2603598" cy="338554"/>
          </a:xfrm>
          <a:prstGeom prst="rect">
            <a:avLst/>
          </a:prstGeom>
          <a:noFill/>
        </p:spPr>
        <p:txBody>
          <a:bodyPr wrap="none" rtlCol="0">
            <a:spAutoFit/>
          </a:bodyPr>
          <a:lstStyle/>
          <a:p>
            <a:r>
              <a:rPr lang="en-US" sz="1600" dirty="0" err="1">
                <a:solidFill>
                  <a:schemeClr val="bg1"/>
                </a:solidFill>
                <a:latin typeface="Century Gothic" panose="020B0502020202020204" pitchFamily="34" charset="0"/>
              </a:rPr>
              <a:t>Siem</a:t>
            </a:r>
            <a:r>
              <a:rPr lang="en-US" sz="1600" dirty="0">
                <a:solidFill>
                  <a:schemeClr val="bg1"/>
                </a:solidFill>
                <a:latin typeface="Century Gothic" panose="020B0502020202020204" pitchFamily="34" charset="0"/>
              </a:rPr>
              <a:t> Reap— Cambodia</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3989192"/>
            <a:ext cx="5716166" cy="1492716"/>
          </a:xfrm>
          <a:prstGeom prst="rect">
            <a:avLst/>
          </a:prstGeom>
          <a:noFill/>
        </p:spPr>
        <p:txBody>
          <a:bodyPr wrap="square" rtlCol="0">
            <a:spAutoFit/>
          </a:bodyPr>
          <a:lstStyle/>
          <a:p>
            <a:pPr marL="171450" indent="-171450" fontAlgn="base">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Located near the renowned twelfth-century ruins of Angkor</a:t>
            </a:r>
          </a:p>
          <a:p>
            <a:pPr marL="171450" indent="-171450" fontAlgn="base">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Within walking distance of the city’s shopping and nightlife area</a:t>
            </a:r>
          </a:p>
          <a:p>
            <a:pPr marL="171450" indent="-171450" fontAlgn="base">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Riverside restaurant and infinity style pool </a:t>
            </a:r>
          </a:p>
          <a:p>
            <a:pPr marL="171450" indent="-171450" fontAlgn="base">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Each room is furnished and decorated with traditional materials</a:t>
            </a: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171450" indent="-171450">
              <a:buClr>
                <a:srgbClr val="B72032"/>
              </a:buClr>
              <a:buFont typeface="Arial" panose="020B0604020202020204" pitchFamily="34" charset="0"/>
              <a:buChar char="•"/>
            </a:pPr>
            <a:endParaRPr lang="en-US" sz="1300" dirty="0">
              <a:solidFill>
                <a:schemeClr val="bg1"/>
              </a:solidFill>
              <a:latin typeface="Century Gothic" panose="020B0502020202020204" pitchFamily="34" charset="0"/>
            </a:endParaRPr>
          </a:p>
          <a:p>
            <a:pPr marL="285750" indent="-285750">
              <a:buClr>
                <a:srgbClr val="B72032"/>
              </a:buClr>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5352" y="2156346"/>
            <a:ext cx="3149149" cy="470847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351" y="-15834"/>
            <a:ext cx="3149149" cy="2103940"/>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6728" y="5252932"/>
            <a:ext cx="2385271" cy="162408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06729" y="-25840"/>
            <a:ext cx="2385271" cy="3562066"/>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6730" y="3604792"/>
            <a:ext cx="2385270" cy="1574549"/>
          </a:xfrm>
          <a:prstGeom prst="rect">
            <a:avLst/>
          </a:prstGeom>
        </p:spPr>
      </p:pic>
      <p:pic>
        <p:nvPicPr>
          <p:cNvPr id="20" name="Picture 19">
            <a:extLst>
              <a:ext uri="{FF2B5EF4-FFF2-40B4-BE49-F238E27FC236}">
                <a16:creationId xmlns:a16="http://schemas.microsoft.com/office/drawing/2014/main" id="{5FF2C47E-B176-48E4-BCB6-BF299D7951E4}"/>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241019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2935"/>
            <a:ext cx="4433776" cy="6299773"/>
          </a:xfrm>
          <a:prstGeom prst="rect">
            <a:avLst/>
          </a:prstGeom>
        </p:spPr>
      </p:pic>
      <p:sp>
        <p:nvSpPr>
          <p:cNvPr id="18" name="Google Shape;112;p3"/>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extBox 14"/>
          <p:cNvSpPr txBox="1"/>
          <p:nvPr/>
        </p:nvSpPr>
        <p:spPr>
          <a:xfrm>
            <a:off x="212916" y="1035705"/>
            <a:ext cx="859530" cy="246221"/>
          </a:xfrm>
          <a:prstGeom prst="rect">
            <a:avLst/>
          </a:prstGeom>
          <a:noFill/>
        </p:spPr>
        <p:txBody>
          <a:bodyPr wrap="none" rtlCol="0">
            <a:spAutoFit/>
          </a:bodyPr>
          <a:lstStyle/>
          <a:p>
            <a:pPr algn="ctr"/>
            <a:r>
              <a:rPr lang="en-US" sz="1000" dirty="0">
                <a:latin typeface="Century Gothic" panose="020B0502020202020204" pitchFamily="34" charset="0"/>
              </a:rPr>
              <a:t>MYANMAR</a:t>
            </a:r>
          </a:p>
        </p:txBody>
      </p:sp>
      <p:sp>
        <p:nvSpPr>
          <p:cNvPr id="21" name="TextBox 20"/>
          <p:cNvSpPr txBox="1"/>
          <p:nvPr/>
        </p:nvSpPr>
        <p:spPr>
          <a:xfrm>
            <a:off x="3475204" y="739319"/>
            <a:ext cx="595035" cy="246221"/>
          </a:xfrm>
          <a:prstGeom prst="rect">
            <a:avLst/>
          </a:prstGeom>
          <a:noFill/>
        </p:spPr>
        <p:txBody>
          <a:bodyPr wrap="none" rtlCol="0">
            <a:spAutoFit/>
          </a:bodyPr>
          <a:lstStyle/>
          <a:p>
            <a:pPr algn="ctr"/>
            <a:r>
              <a:rPr lang="en-US" sz="1000" dirty="0">
                <a:latin typeface="Century Gothic" panose="020B0502020202020204" pitchFamily="34" charset="0"/>
              </a:rPr>
              <a:t>CHINA</a:t>
            </a:r>
          </a:p>
        </p:txBody>
      </p:sp>
      <p:sp>
        <p:nvSpPr>
          <p:cNvPr id="22" name="TextBox 21"/>
          <p:cNvSpPr txBox="1"/>
          <p:nvPr/>
        </p:nvSpPr>
        <p:spPr>
          <a:xfrm>
            <a:off x="1856447" y="1520477"/>
            <a:ext cx="514885" cy="246221"/>
          </a:xfrm>
          <a:prstGeom prst="rect">
            <a:avLst/>
          </a:prstGeom>
          <a:noFill/>
        </p:spPr>
        <p:txBody>
          <a:bodyPr wrap="none" rtlCol="0">
            <a:spAutoFit/>
          </a:bodyPr>
          <a:lstStyle/>
          <a:p>
            <a:pPr algn="ctr"/>
            <a:r>
              <a:rPr lang="en-US" sz="1000" dirty="0">
                <a:latin typeface="Century Gothic" panose="020B0502020202020204" pitchFamily="34" charset="0"/>
              </a:rPr>
              <a:t>LAOS</a:t>
            </a:r>
          </a:p>
        </p:txBody>
      </p:sp>
      <p:sp>
        <p:nvSpPr>
          <p:cNvPr id="23" name="TextBox 22"/>
          <p:cNvSpPr txBox="1"/>
          <p:nvPr/>
        </p:nvSpPr>
        <p:spPr>
          <a:xfrm>
            <a:off x="2507012" y="1022806"/>
            <a:ext cx="734495" cy="246221"/>
          </a:xfrm>
          <a:prstGeom prst="rect">
            <a:avLst/>
          </a:prstGeom>
          <a:noFill/>
        </p:spPr>
        <p:txBody>
          <a:bodyPr wrap="none" rtlCol="0">
            <a:spAutoFit/>
          </a:bodyPr>
          <a:lstStyle/>
          <a:p>
            <a:pPr algn="ctr"/>
            <a:r>
              <a:rPr lang="en-US" sz="1000" dirty="0">
                <a:latin typeface="Century Gothic" panose="020B0502020202020204" pitchFamily="34" charset="0"/>
              </a:rPr>
              <a:t>VIETNAM</a:t>
            </a:r>
          </a:p>
        </p:txBody>
      </p:sp>
      <p:sp>
        <p:nvSpPr>
          <p:cNvPr id="24" name="TextBox 23"/>
          <p:cNvSpPr txBox="1"/>
          <p:nvPr/>
        </p:nvSpPr>
        <p:spPr>
          <a:xfrm>
            <a:off x="1581999" y="5624033"/>
            <a:ext cx="814646" cy="246221"/>
          </a:xfrm>
          <a:prstGeom prst="rect">
            <a:avLst/>
          </a:prstGeom>
          <a:noFill/>
        </p:spPr>
        <p:txBody>
          <a:bodyPr wrap="none" rtlCol="0">
            <a:spAutoFit/>
          </a:bodyPr>
          <a:lstStyle/>
          <a:p>
            <a:pPr algn="ctr"/>
            <a:r>
              <a:rPr lang="en-US" sz="1000" dirty="0">
                <a:latin typeface="Century Gothic" panose="020B0502020202020204" pitchFamily="34" charset="0"/>
              </a:rPr>
              <a:t>MALAYSIA</a:t>
            </a:r>
          </a:p>
        </p:txBody>
      </p:sp>
      <p:sp>
        <p:nvSpPr>
          <p:cNvPr id="25" name="TextBox 24"/>
          <p:cNvSpPr txBox="1"/>
          <p:nvPr/>
        </p:nvSpPr>
        <p:spPr>
          <a:xfrm>
            <a:off x="1069229" y="6524015"/>
            <a:ext cx="867545" cy="246221"/>
          </a:xfrm>
          <a:prstGeom prst="rect">
            <a:avLst/>
          </a:prstGeom>
          <a:noFill/>
        </p:spPr>
        <p:txBody>
          <a:bodyPr wrap="none" rtlCol="0">
            <a:spAutoFit/>
          </a:bodyPr>
          <a:lstStyle/>
          <a:p>
            <a:pPr algn="ctr"/>
            <a:r>
              <a:rPr lang="en-US" sz="1000" dirty="0">
                <a:latin typeface="Century Gothic" panose="020B0502020202020204" pitchFamily="34" charset="0"/>
              </a:rPr>
              <a:t>INDONESIA</a:t>
            </a:r>
          </a:p>
        </p:txBody>
      </p:sp>
      <p:sp>
        <p:nvSpPr>
          <p:cNvPr id="27" name="TextBox 26"/>
          <p:cNvSpPr txBox="1"/>
          <p:nvPr/>
        </p:nvSpPr>
        <p:spPr>
          <a:xfrm>
            <a:off x="2479699" y="6589116"/>
            <a:ext cx="914033" cy="246221"/>
          </a:xfrm>
          <a:prstGeom prst="rect">
            <a:avLst/>
          </a:prstGeom>
          <a:noFill/>
        </p:spPr>
        <p:txBody>
          <a:bodyPr wrap="none" rtlCol="0">
            <a:spAutoFit/>
          </a:bodyPr>
          <a:lstStyle/>
          <a:p>
            <a:pPr algn="ctr"/>
            <a:r>
              <a:rPr lang="en-US" sz="1000" dirty="0">
                <a:latin typeface="Century Gothic" panose="020B0502020202020204" pitchFamily="34" charset="0"/>
              </a:rPr>
              <a:t>SINGAPORE</a:t>
            </a:r>
          </a:p>
        </p:txBody>
      </p:sp>
      <p:sp>
        <p:nvSpPr>
          <p:cNvPr id="28" name="TextBox 27"/>
          <p:cNvSpPr txBox="1"/>
          <p:nvPr/>
        </p:nvSpPr>
        <p:spPr>
          <a:xfrm>
            <a:off x="1545162" y="4044831"/>
            <a:ext cx="800219" cy="461665"/>
          </a:xfrm>
          <a:prstGeom prst="rect">
            <a:avLst/>
          </a:prstGeom>
          <a:noFill/>
        </p:spPr>
        <p:txBody>
          <a:bodyPr wrap="none" rtlCol="0">
            <a:spAutoFit/>
          </a:bodyPr>
          <a:lstStyle/>
          <a:p>
            <a:pPr algn="ctr"/>
            <a:r>
              <a:rPr lang="en-US" sz="1200" b="1" dirty="0">
                <a:latin typeface="Century Gothic" panose="020B0502020202020204" pitchFamily="34" charset="0"/>
              </a:rPr>
              <a:t>GULF OF</a:t>
            </a:r>
          </a:p>
          <a:p>
            <a:pPr algn="ctr"/>
            <a:r>
              <a:rPr lang="en-US" sz="1200" b="1" dirty="0">
                <a:latin typeface="Century Gothic" panose="020B0502020202020204" pitchFamily="34" charset="0"/>
              </a:rPr>
              <a:t>SIAM</a:t>
            </a:r>
          </a:p>
        </p:txBody>
      </p:sp>
      <p:sp>
        <p:nvSpPr>
          <p:cNvPr id="29" name="TextBox 28"/>
          <p:cNvSpPr txBox="1"/>
          <p:nvPr/>
        </p:nvSpPr>
        <p:spPr>
          <a:xfrm>
            <a:off x="50800" y="3377908"/>
            <a:ext cx="998991" cy="461665"/>
          </a:xfrm>
          <a:prstGeom prst="rect">
            <a:avLst/>
          </a:prstGeom>
          <a:noFill/>
        </p:spPr>
        <p:txBody>
          <a:bodyPr wrap="none" rtlCol="0">
            <a:spAutoFit/>
          </a:bodyPr>
          <a:lstStyle/>
          <a:p>
            <a:pPr algn="ctr"/>
            <a:r>
              <a:rPr lang="en-US" sz="1200" b="1" dirty="0">
                <a:latin typeface="Century Gothic" panose="020B0502020202020204" pitchFamily="34" charset="0"/>
              </a:rPr>
              <a:t>ANDAMAN</a:t>
            </a:r>
          </a:p>
          <a:p>
            <a:pPr algn="ctr"/>
            <a:r>
              <a:rPr lang="en-US" sz="1200" b="1" dirty="0">
                <a:latin typeface="Century Gothic" panose="020B0502020202020204" pitchFamily="34" charset="0"/>
              </a:rPr>
              <a:t>SEA</a:t>
            </a:r>
          </a:p>
        </p:txBody>
      </p:sp>
      <p:sp>
        <p:nvSpPr>
          <p:cNvPr id="30" name="TextBox 29"/>
          <p:cNvSpPr txBox="1"/>
          <p:nvPr/>
        </p:nvSpPr>
        <p:spPr>
          <a:xfrm>
            <a:off x="3224545" y="5076413"/>
            <a:ext cx="997389" cy="461665"/>
          </a:xfrm>
          <a:prstGeom prst="rect">
            <a:avLst/>
          </a:prstGeom>
          <a:noFill/>
        </p:spPr>
        <p:txBody>
          <a:bodyPr wrap="none" rtlCol="0">
            <a:spAutoFit/>
          </a:bodyPr>
          <a:lstStyle/>
          <a:p>
            <a:pPr algn="ctr"/>
            <a:r>
              <a:rPr lang="en-US" sz="1200" b="1" dirty="0">
                <a:latin typeface="Century Gothic" panose="020B0502020202020204" pitchFamily="34" charset="0"/>
              </a:rPr>
              <a:t>SOUTH</a:t>
            </a:r>
          </a:p>
          <a:p>
            <a:pPr algn="ctr"/>
            <a:r>
              <a:rPr lang="en-US" sz="1200" b="1" dirty="0">
                <a:latin typeface="Century Gothic" panose="020B0502020202020204" pitchFamily="34" charset="0"/>
              </a:rPr>
              <a:t>CHINA SEA</a:t>
            </a:r>
          </a:p>
        </p:txBody>
      </p:sp>
      <p:cxnSp>
        <p:nvCxnSpPr>
          <p:cNvPr id="9" name="Straight Connector 8">
            <a:extLst>
              <a:ext uri="{FF2B5EF4-FFF2-40B4-BE49-F238E27FC236}">
                <a16:creationId xmlns:a16="http://schemas.microsoft.com/office/drawing/2014/main" id="{EC78C4A9-B0CB-1740-B27E-34A55EC339EF}"/>
              </a:ext>
            </a:extLst>
          </p:cNvPr>
          <p:cNvCxnSpPr>
            <a:cxnSpLocks/>
          </p:cNvCxnSpPr>
          <p:nvPr/>
        </p:nvCxnSpPr>
        <p:spPr>
          <a:xfrm flipH="1">
            <a:off x="4372619" y="3688400"/>
            <a:ext cx="394316" cy="32243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F48E646E-B723-4B32-8F0E-114C7C470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42" y="4634519"/>
            <a:ext cx="148893" cy="208450"/>
          </a:xfrm>
          <a:prstGeom prst="rect">
            <a:avLst/>
          </a:prstGeom>
        </p:spPr>
      </p:pic>
      <p:sp>
        <p:nvSpPr>
          <p:cNvPr id="45" name="TextBox 44">
            <a:extLst>
              <a:ext uri="{FF2B5EF4-FFF2-40B4-BE49-F238E27FC236}">
                <a16:creationId xmlns:a16="http://schemas.microsoft.com/office/drawing/2014/main" id="{9955CD83-522F-44A0-952C-55993432092B}"/>
              </a:ext>
            </a:extLst>
          </p:cNvPr>
          <p:cNvSpPr txBox="1"/>
          <p:nvPr/>
        </p:nvSpPr>
        <p:spPr>
          <a:xfrm>
            <a:off x="57274" y="4588127"/>
            <a:ext cx="845103"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The Slate</a:t>
            </a:r>
          </a:p>
        </p:txBody>
      </p:sp>
      <p:pic>
        <p:nvPicPr>
          <p:cNvPr id="36" name="Picture 35">
            <a:extLst>
              <a:ext uri="{FF2B5EF4-FFF2-40B4-BE49-F238E27FC236}">
                <a16:creationId xmlns:a16="http://schemas.microsoft.com/office/drawing/2014/main" id="{A33917D1-B706-42F2-A336-7966D76040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84155" y="660401"/>
            <a:ext cx="3121670" cy="6208037"/>
          </a:xfrm>
          <a:prstGeom prst="parallelogram">
            <a:avLst/>
          </a:prstGeom>
        </p:spPr>
      </p:pic>
      <p:pic>
        <p:nvPicPr>
          <p:cNvPr id="48" name="Picture 47">
            <a:extLst>
              <a:ext uri="{FF2B5EF4-FFF2-40B4-BE49-F238E27FC236}">
                <a16:creationId xmlns:a16="http://schemas.microsoft.com/office/drawing/2014/main" id="{6CBA14B1-AF35-498C-86CD-D85BC45068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4956" y="646054"/>
            <a:ext cx="2942603" cy="6236732"/>
          </a:xfrm>
          <a:prstGeom prst="parallelogram">
            <a:avLst/>
          </a:prstGeom>
        </p:spPr>
      </p:pic>
      <p:pic>
        <p:nvPicPr>
          <p:cNvPr id="35" name="Picture 34">
            <a:extLst>
              <a:ext uri="{FF2B5EF4-FFF2-40B4-BE49-F238E27FC236}">
                <a16:creationId xmlns:a16="http://schemas.microsoft.com/office/drawing/2014/main" id="{22A4B5AE-235F-4A00-B65B-D121BA5D26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8355" y="635263"/>
            <a:ext cx="3021203" cy="6258314"/>
          </a:xfrm>
          <a:prstGeom prst="parallelogram">
            <a:avLst/>
          </a:prstGeom>
        </p:spPr>
      </p:pic>
      <p:pic>
        <p:nvPicPr>
          <p:cNvPr id="42" name="Picture 41">
            <a:extLst>
              <a:ext uri="{FF2B5EF4-FFF2-40B4-BE49-F238E27FC236}">
                <a16:creationId xmlns:a16="http://schemas.microsoft.com/office/drawing/2014/main" id="{CE603454-754B-48E4-B483-DB52B7ACB7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60000" y="625255"/>
            <a:ext cx="2782137" cy="6268789"/>
          </a:xfrm>
          <a:prstGeom prst="parallelogram">
            <a:avLst/>
          </a:prstGeom>
        </p:spPr>
      </p:pic>
      <p:sp>
        <p:nvSpPr>
          <p:cNvPr id="17" name="Google Shape;111;p3"/>
          <p:cNvSpPr/>
          <p:nvPr/>
        </p:nvSpPr>
        <p:spPr>
          <a:xfrm>
            <a:off x="0" y="0"/>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lt1"/>
              </a:solidFill>
              <a:latin typeface="Calibri"/>
              <a:ea typeface="Calibri"/>
              <a:cs typeface="Calibri"/>
              <a:sym typeface="Calibri"/>
            </a:endParaRPr>
          </a:p>
        </p:txBody>
      </p:sp>
      <p:sp>
        <p:nvSpPr>
          <p:cNvPr id="3" name="Rectangle: Rounded Corners 2">
            <a:extLst>
              <a:ext uri="{FF2B5EF4-FFF2-40B4-BE49-F238E27FC236}">
                <a16:creationId xmlns:a16="http://schemas.microsoft.com/office/drawing/2014/main" id="{35AF6E3F-B876-4EA5-9E37-E2D8790F60D6}"/>
              </a:ext>
            </a:extLst>
          </p:cNvPr>
          <p:cNvSpPr/>
          <p:nvPr/>
        </p:nvSpPr>
        <p:spPr>
          <a:xfrm>
            <a:off x="1509081" y="3026677"/>
            <a:ext cx="3191899" cy="241223"/>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Google Shape;114;p3">
            <a:extLst>
              <a:ext uri="{FF2B5EF4-FFF2-40B4-BE49-F238E27FC236}">
                <a16:creationId xmlns:a16="http://schemas.microsoft.com/office/drawing/2014/main" id="{A4E72BE3-F9AE-47ED-B72E-4D94E836437D}"/>
              </a:ext>
            </a:extLst>
          </p:cNvPr>
          <p:cNvSpPr/>
          <p:nvPr/>
        </p:nvSpPr>
        <p:spPr>
          <a:xfrm>
            <a:off x="1354667" y="64533"/>
            <a:ext cx="6096000" cy="523220"/>
          </a:xfrm>
          <a:prstGeom prst="rect">
            <a:avLst/>
          </a:prstGeom>
          <a:noFill/>
          <a:ln>
            <a:noFill/>
          </a:ln>
        </p:spPr>
        <p:txBody>
          <a:bodyPr spcFirstLastPara="1" wrap="square" lIns="91425" tIns="45700" rIns="91425" bIns="45700" anchor="t" anchorCtr="0">
            <a:spAutoFit/>
          </a:bodyPr>
          <a:lstStyle/>
          <a:p>
            <a:pPr lvl="0"/>
            <a:r>
              <a:rPr lang="en-US" sz="2800" dirty="0">
                <a:solidFill>
                  <a:schemeClr val="lt1"/>
                </a:solidFill>
                <a:latin typeface="Century Gothic"/>
                <a:ea typeface="Century Gothic"/>
                <a:cs typeface="Century Gothic"/>
              </a:rPr>
              <a:t>Thailand – The Land of Smiles </a:t>
            </a:r>
          </a:p>
        </p:txBody>
      </p:sp>
      <p:sp>
        <p:nvSpPr>
          <p:cNvPr id="46" name="TextBox 45">
            <a:extLst>
              <a:ext uri="{FF2B5EF4-FFF2-40B4-BE49-F238E27FC236}">
                <a16:creationId xmlns:a16="http://schemas.microsoft.com/office/drawing/2014/main" id="{C760E0EA-838D-4E3E-AE9C-D49F11CBCB3D}"/>
              </a:ext>
            </a:extLst>
          </p:cNvPr>
          <p:cNvSpPr txBox="1"/>
          <p:nvPr/>
        </p:nvSpPr>
        <p:spPr>
          <a:xfrm>
            <a:off x="1276244" y="2361136"/>
            <a:ext cx="1285929"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THAILAND</a:t>
            </a:r>
          </a:p>
        </p:txBody>
      </p:sp>
      <p:sp>
        <p:nvSpPr>
          <p:cNvPr id="20" name="TextBox 19">
            <a:extLst>
              <a:ext uri="{FF2B5EF4-FFF2-40B4-BE49-F238E27FC236}">
                <a16:creationId xmlns:a16="http://schemas.microsoft.com/office/drawing/2014/main" id="{6DAFF494-E6FB-45C0-BFB1-5918595DA626}"/>
              </a:ext>
            </a:extLst>
          </p:cNvPr>
          <p:cNvSpPr txBox="1"/>
          <p:nvPr/>
        </p:nvSpPr>
        <p:spPr>
          <a:xfrm>
            <a:off x="1621369" y="3035716"/>
            <a:ext cx="3129990" cy="276999"/>
          </a:xfrm>
          <a:prstGeom prst="rect">
            <a:avLst/>
          </a:prstGeom>
          <a:noFill/>
        </p:spPr>
        <p:txBody>
          <a:bodyPr wrap="square" rtlCol="0">
            <a:spAutoFit/>
          </a:bodyPr>
          <a:lstStyle/>
          <a:p>
            <a:pPr>
              <a:spcBef>
                <a:spcPts val="0"/>
              </a:spcBef>
              <a:spcAft>
                <a:spcPts val="0"/>
              </a:spcAft>
            </a:pPr>
            <a:r>
              <a:rPr lang="en-US" sz="1200" b="1" dirty="0">
                <a:solidFill>
                  <a:srgbClr val="54130D"/>
                </a:solidFill>
                <a:latin typeface="Century Gothic" panose="020B0502020202020204" pitchFamily="34" charset="0"/>
              </a:rPr>
              <a:t>137 Pillars Suites &amp; Residences Bangkok</a:t>
            </a:r>
            <a:endParaRPr lang="th-TH" sz="1200" b="1" dirty="0">
              <a:solidFill>
                <a:srgbClr val="54130D"/>
              </a:solidFill>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C1881206-AB81-4C9E-B045-8CD26E566BFD}"/>
              </a:ext>
            </a:extLst>
          </p:cNvPr>
          <p:cNvSpPr/>
          <p:nvPr/>
        </p:nvSpPr>
        <p:spPr>
          <a:xfrm>
            <a:off x="234335" y="2765632"/>
            <a:ext cx="2047355" cy="225269"/>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595B170-84D0-4F59-A28A-811CBAAFA0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793" y="2982751"/>
            <a:ext cx="224575" cy="314405"/>
          </a:xfrm>
          <a:prstGeom prst="rect">
            <a:avLst/>
          </a:prstGeom>
        </p:spPr>
      </p:pic>
      <p:sp>
        <p:nvSpPr>
          <p:cNvPr id="2" name="TextBox 1">
            <a:extLst>
              <a:ext uri="{FF2B5EF4-FFF2-40B4-BE49-F238E27FC236}">
                <a16:creationId xmlns:a16="http://schemas.microsoft.com/office/drawing/2014/main" id="{C0F2CC92-C907-4364-8A7C-7BC0069BDD4F}"/>
              </a:ext>
            </a:extLst>
          </p:cNvPr>
          <p:cNvSpPr txBox="1"/>
          <p:nvPr/>
        </p:nvSpPr>
        <p:spPr>
          <a:xfrm>
            <a:off x="234335" y="2738060"/>
            <a:ext cx="2047355" cy="276999"/>
          </a:xfrm>
          <a:prstGeom prst="rect">
            <a:avLst/>
          </a:prstGeom>
          <a:noFill/>
        </p:spPr>
        <p:txBody>
          <a:bodyPr wrap="none" rtlCol="0">
            <a:spAutoFit/>
          </a:bodyPr>
          <a:lstStyle/>
          <a:p>
            <a:pPr>
              <a:spcBef>
                <a:spcPts val="0"/>
              </a:spcBef>
              <a:spcAft>
                <a:spcPts val="0"/>
              </a:spcAft>
            </a:pPr>
            <a:r>
              <a:rPr lang="en-US" sz="1200" b="1" dirty="0">
                <a:solidFill>
                  <a:srgbClr val="54130D"/>
                </a:solidFill>
                <a:latin typeface="Century Gothic" panose="020B0502020202020204" pitchFamily="34" charset="0"/>
              </a:rPr>
              <a:t>Rembrandt Hotel &amp; Suites</a:t>
            </a:r>
          </a:p>
        </p:txBody>
      </p:sp>
      <p:sp>
        <p:nvSpPr>
          <p:cNvPr id="47" name="Rectangle: Rounded Corners 46">
            <a:extLst>
              <a:ext uri="{FF2B5EF4-FFF2-40B4-BE49-F238E27FC236}">
                <a16:creationId xmlns:a16="http://schemas.microsoft.com/office/drawing/2014/main" id="{9F7F6BE2-976D-4012-B273-970EAB06315E}"/>
              </a:ext>
            </a:extLst>
          </p:cNvPr>
          <p:cNvSpPr/>
          <p:nvPr/>
        </p:nvSpPr>
        <p:spPr>
          <a:xfrm>
            <a:off x="1340766" y="1828319"/>
            <a:ext cx="2457724" cy="241223"/>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832A957-0BD8-4977-8B34-CF0FA2B4E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158" y="1794996"/>
            <a:ext cx="224575" cy="314405"/>
          </a:xfrm>
          <a:prstGeom prst="rect">
            <a:avLst/>
          </a:prstGeom>
        </p:spPr>
      </p:pic>
      <p:sp>
        <p:nvSpPr>
          <p:cNvPr id="14" name="TextBox 13">
            <a:extLst>
              <a:ext uri="{FF2B5EF4-FFF2-40B4-BE49-F238E27FC236}">
                <a16:creationId xmlns:a16="http://schemas.microsoft.com/office/drawing/2014/main" id="{38EA2DF4-E812-4873-9DA4-6DD6AEE4FCAC}"/>
              </a:ext>
            </a:extLst>
          </p:cNvPr>
          <p:cNvSpPr txBox="1"/>
          <p:nvPr/>
        </p:nvSpPr>
        <p:spPr>
          <a:xfrm>
            <a:off x="1441754" y="1823729"/>
            <a:ext cx="235673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137 Pillars House Chiang Mai </a:t>
            </a:r>
            <a:endParaRPr lang="th-TH" sz="1200" b="1" dirty="0">
              <a:solidFill>
                <a:srgbClr val="54130D"/>
              </a:solidFill>
              <a:latin typeface="Century Gothic" panose="020B0502020202020204" pitchFamily="34" charset="0"/>
            </a:endParaRPr>
          </a:p>
        </p:txBody>
      </p:sp>
      <p:sp>
        <p:nvSpPr>
          <p:cNvPr id="49" name="Rectangle: Rounded Corners 48">
            <a:extLst>
              <a:ext uri="{FF2B5EF4-FFF2-40B4-BE49-F238E27FC236}">
                <a16:creationId xmlns:a16="http://schemas.microsoft.com/office/drawing/2014/main" id="{5E699A2E-F240-4936-8862-EDBF2C08FD1C}"/>
              </a:ext>
            </a:extLst>
          </p:cNvPr>
          <p:cNvSpPr/>
          <p:nvPr/>
        </p:nvSpPr>
        <p:spPr>
          <a:xfrm>
            <a:off x="1389884" y="3396455"/>
            <a:ext cx="1484376" cy="225269"/>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A3D7D9-4D28-4C62-8746-5159AC87F1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506" y="3339707"/>
            <a:ext cx="224575" cy="314405"/>
          </a:xfrm>
          <a:prstGeom prst="rect">
            <a:avLst/>
          </a:prstGeom>
        </p:spPr>
      </p:pic>
      <p:sp>
        <p:nvSpPr>
          <p:cNvPr id="13" name="TextBox 12">
            <a:extLst>
              <a:ext uri="{FF2B5EF4-FFF2-40B4-BE49-F238E27FC236}">
                <a16:creationId xmlns:a16="http://schemas.microsoft.com/office/drawing/2014/main" id="{0244C4D3-E3B8-4FBC-9511-9077ECE3C35C}"/>
              </a:ext>
            </a:extLst>
          </p:cNvPr>
          <p:cNvSpPr txBox="1"/>
          <p:nvPr/>
        </p:nvSpPr>
        <p:spPr>
          <a:xfrm>
            <a:off x="1470053" y="3365531"/>
            <a:ext cx="1390125" cy="276999"/>
          </a:xfrm>
          <a:prstGeom prst="rect">
            <a:avLst/>
          </a:prstGeom>
          <a:noFill/>
        </p:spPr>
        <p:txBody>
          <a:bodyPr wrap="none" rtlCol="0">
            <a:spAutoFit/>
          </a:bodyPr>
          <a:lstStyle/>
          <a:p>
            <a:r>
              <a:rPr lang="en-US" sz="1200" b="1" dirty="0" err="1">
                <a:solidFill>
                  <a:srgbClr val="54130D"/>
                </a:solidFill>
                <a:latin typeface="Century Gothic" panose="020B0502020202020204" pitchFamily="34" charset="0"/>
              </a:rPr>
              <a:t>Aleenta</a:t>
            </a:r>
            <a:r>
              <a:rPr lang="en-US" sz="1200" b="1" dirty="0">
                <a:solidFill>
                  <a:srgbClr val="54130D"/>
                </a:solidFill>
                <a:latin typeface="Century Gothic" panose="020B0502020202020204" pitchFamily="34" charset="0"/>
              </a:rPr>
              <a:t> Hua </a:t>
            </a:r>
            <a:r>
              <a:rPr lang="en-US" sz="1200" b="1" dirty="0" err="1">
                <a:solidFill>
                  <a:srgbClr val="54130D"/>
                </a:solidFill>
                <a:latin typeface="Century Gothic" panose="020B0502020202020204" pitchFamily="34" charset="0"/>
              </a:rPr>
              <a:t>Hin</a:t>
            </a:r>
            <a:endParaRPr lang="en-US" sz="1200" b="1" dirty="0">
              <a:solidFill>
                <a:srgbClr val="54130D"/>
              </a:solidFill>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D6C7AC62-330D-4212-8F3C-5C9E69F2F28D}"/>
              </a:ext>
            </a:extLst>
          </p:cNvPr>
          <p:cNvSpPr/>
          <p:nvPr/>
        </p:nvSpPr>
        <p:spPr>
          <a:xfrm>
            <a:off x="932496" y="4757821"/>
            <a:ext cx="3212784" cy="185193"/>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Rounded Corners 50">
            <a:extLst>
              <a:ext uri="{FF2B5EF4-FFF2-40B4-BE49-F238E27FC236}">
                <a16:creationId xmlns:a16="http://schemas.microsoft.com/office/drawing/2014/main" id="{3D38916E-F3DD-4E6A-BBD1-CEC9BCB1F364}"/>
              </a:ext>
            </a:extLst>
          </p:cNvPr>
          <p:cNvSpPr/>
          <p:nvPr/>
        </p:nvSpPr>
        <p:spPr>
          <a:xfrm>
            <a:off x="210444" y="4236027"/>
            <a:ext cx="1231310" cy="225269"/>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75AB76-BED6-44D4-8687-45383CB06430}"/>
              </a:ext>
            </a:extLst>
          </p:cNvPr>
          <p:cNvSpPr txBox="1"/>
          <p:nvPr/>
        </p:nvSpPr>
        <p:spPr>
          <a:xfrm>
            <a:off x="164537" y="4204981"/>
            <a:ext cx="1321196" cy="276999"/>
          </a:xfrm>
          <a:prstGeom prst="rect">
            <a:avLst/>
          </a:prstGeom>
          <a:noFill/>
        </p:spPr>
        <p:txBody>
          <a:bodyPr wrap="none" rtlCol="0">
            <a:spAutoFit/>
          </a:bodyPr>
          <a:lstStyle/>
          <a:p>
            <a:r>
              <a:rPr lang="en-US" sz="1200" b="1" dirty="0" err="1">
                <a:solidFill>
                  <a:srgbClr val="54130D"/>
                </a:solidFill>
                <a:latin typeface="Century Gothic" panose="020B0502020202020204" pitchFamily="34" charset="0"/>
              </a:rPr>
              <a:t>Aleenta</a:t>
            </a:r>
            <a:r>
              <a:rPr lang="en-US" sz="1200" b="1" dirty="0">
                <a:solidFill>
                  <a:srgbClr val="54130D"/>
                </a:solidFill>
                <a:latin typeface="Century Gothic" panose="020B0502020202020204" pitchFamily="34" charset="0"/>
              </a:rPr>
              <a:t> Phuket</a:t>
            </a:r>
          </a:p>
        </p:txBody>
      </p:sp>
      <p:pic>
        <p:nvPicPr>
          <p:cNvPr id="10" name="Picture 9">
            <a:extLst>
              <a:ext uri="{FF2B5EF4-FFF2-40B4-BE49-F238E27FC236}">
                <a16:creationId xmlns:a16="http://schemas.microsoft.com/office/drawing/2014/main" id="{3BA36EBA-3BEE-4B58-9452-DC09DB097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134" y="4437383"/>
            <a:ext cx="189810" cy="265734"/>
          </a:xfrm>
          <a:prstGeom prst="rect">
            <a:avLst/>
          </a:prstGeom>
        </p:spPr>
      </p:pic>
      <p:sp>
        <p:nvSpPr>
          <p:cNvPr id="41" name="TextBox 40">
            <a:extLst>
              <a:ext uri="{FF2B5EF4-FFF2-40B4-BE49-F238E27FC236}">
                <a16:creationId xmlns:a16="http://schemas.microsoft.com/office/drawing/2014/main" id="{5FD56F40-2A52-4E2A-9BC4-565F4B8F4F6A}"/>
              </a:ext>
            </a:extLst>
          </p:cNvPr>
          <p:cNvSpPr txBox="1"/>
          <p:nvPr/>
        </p:nvSpPr>
        <p:spPr>
          <a:xfrm>
            <a:off x="971793" y="4690778"/>
            <a:ext cx="3230458" cy="276999"/>
          </a:xfrm>
          <a:prstGeom prst="rect">
            <a:avLst/>
          </a:prstGeom>
          <a:noFill/>
        </p:spPr>
        <p:txBody>
          <a:bodyPr wrap="square" rtlCol="0">
            <a:spAutoFit/>
          </a:bodyPr>
          <a:lstStyle/>
          <a:p>
            <a:pPr algn="ctr"/>
            <a:r>
              <a:rPr lang="en-US" sz="1200" b="1" dirty="0">
                <a:solidFill>
                  <a:srgbClr val="54130D"/>
                </a:solidFill>
                <a:latin typeface="Century Gothic" panose="020B0502020202020204" pitchFamily="34" charset="0"/>
              </a:rPr>
              <a:t>Mangosteen Ayurveda &amp; Wellness Resort</a:t>
            </a:r>
          </a:p>
        </p:txBody>
      </p:sp>
      <p:pic>
        <p:nvPicPr>
          <p:cNvPr id="39" name="Picture 38">
            <a:extLst>
              <a:ext uri="{FF2B5EF4-FFF2-40B4-BE49-F238E27FC236}">
                <a16:creationId xmlns:a16="http://schemas.microsoft.com/office/drawing/2014/main" id="{0A6E98DF-2E1C-46EF-B1EE-2F6DCA36E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50" y="4744801"/>
            <a:ext cx="148893" cy="208450"/>
          </a:xfrm>
          <a:prstGeom prst="rect">
            <a:avLst/>
          </a:prstGeom>
        </p:spPr>
      </p:pic>
      <p:sp>
        <p:nvSpPr>
          <p:cNvPr id="52" name="Rectangle: Rounded Corners 51">
            <a:extLst>
              <a:ext uri="{FF2B5EF4-FFF2-40B4-BE49-F238E27FC236}">
                <a16:creationId xmlns:a16="http://schemas.microsoft.com/office/drawing/2014/main" id="{27CF6CB4-C038-4363-9187-44FCF36504B8}"/>
              </a:ext>
            </a:extLst>
          </p:cNvPr>
          <p:cNvSpPr/>
          <p:nvPr/>
        </p:nvSpPr>
        <p:spPr>
          <a:xfrm>
            <a:off x="1043381" y="5007001"/>
            <a:ext cx="997389" cy="185193"/>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B85F810-A46B-4526-A0AC-7B84E797EF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935" y="4983744"/>
            <a:ext cx="148893" cy="208450"/>
          </a:xfrm>
          <a:prstGeom prst="rect">
            <a:avLst/>
          </a:prstGeom>
        </p:spPr>
      </p:pic>
      <p:sp>
        <p:nvSpPr>
          <p:cNvPr id="7" name="TextBox 6">
            <a:extLst>
              <a:ext uri="{FF2B5EF4-FFF2-40B4-BE49-F238E27FC236}">
                <a16:creationId xmlns:a16="http://schemas.microsoft.com/office/drawing/2014/main" id="{02F5E56D-6727-4CC8-961B-7A26C22E25D0}"/>
              </a:ext>
            </a:extLst>
          </p:cNvPr>
          <p:cNvSpPr txBox="1"/>
          <p:nvPr/>
        </p:nvSpPr>
        <p:spPr>
          <a:xfrm>
            <a:off x="1061908" y="4950757"/>
            <a:ext cx="965329"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The </a:t>
            </a:r>
            <a:r>
              <a:rPr lang="en-US" sz="1200" b="1" dirty="0" err="1">
                <a:solidFill>
                  <a:srgbClr val="54130D"/>
                </a:solidFill>
                <a:latin typeface="Century Gothic" panose="020B0502020202020204" pitchFamily="34" charset="0"/>
              </a:rPr>
              <a:t>Racha</a:t>
            </a:r>
            <a:endParaRPr lang="en-US" sz="1200" b="1" dirty="0">
              <a:solidFill>
                <a:srgbClr val="54130D"/>
              </a:solidFill>
              <a:latin typeface="Century Gothic" panose="020B0502020202020204" pitchFamily="34" charset="0"/>
            </a:endParaRPr>
          </a:p>
        </p:txBody>
      </p:sp>
    </p:spTree>
    <p:extLst>
      <p:ext uri="{BB962C8B-B14F-4D97-AF65-F5344CB8AC3E}">
        <p14:creationId xmlns:p14="http://schemas.microsoft.com/office/powerpoint/2010/main" val="3875471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5354" y="2111020"/>
            <a:ext cx="3149684" cy="4768239"/>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95354" y="0"/>
            <a:ext cx="3149684" cy="2031997"/>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12740" y="5269527"/>
            <a:ext cx="2379260" cy="1586947"/>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12740" y="0"/>
            <a:ext cx="2379260" cy="3552197"/>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812740" y="3625700"/>
            <a:ext cx="2379259" cy="1570330"/>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220378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KAFFIR LIME BATH </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917660"/>
            <a:ext cx="6151432" cy="1692771"/>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Feel your stress melt away as you bathe in the delightful concoction of kaffir lime, </a:t>
            </a:r>
            <a:r>
              <a:rPr lang="en-US" sz="1300" dirty="0" err="1">
                <a:latin typeface="Century Gothic" panose="020B0502020202020204" pitchFamily="34" charset="0"/>
              </a:rPr>
              <a:t>plai</a:t>
            </a:r>
            <a:r>
              <a:rPr lang="en-US" sz="1300" dirty="0">
                <a:latin typeface="Century Gothic" panose="020B0502020202020204" pitchFamily="34" charset="0"/>
              </a:rPr>
              <a:t> and eucalyptus essential oils. This citrusy and minty bath will leave you feeling invigorated and tranquil while the therapeutic essence of the ingredients will soothe and hydrate your skin.</a:t>
            </a:r>
            <a:endParaRPr lang="th-TH" sz="1300" dirty="0">
              <a:latin typeface="Century Gothic" panose="020B0502020202020204" pitchFamily="34" charset="0"/>
            </a:endParaRPr>
          </a:p>
          <a:p>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30 minutes - USD 45++</a:t>
            </a:r>
          </a:p>
        </p:txBody>
      </p:sp>
    </p:spTree>
    <p:extLst>
      <p:ext uri="{BB962C8B-B14F-4D97-AF65-F5344CB8AC3E}">
        <p14:creationId xmlns:p14="http://schemas.microsoft.com/office/powerpoint/2010/main" val="1563628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5353" y="2122321"/>
            <a:ext cx="3149684" cy="4735671"/>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a:srcRect/>
          <a:stretch/>
        </p:blipFill>
        <p:spPr>
          <a:xfrm>
            <a:off x="6595353" y="0"/>
            <a:ext cx="3149684" cy="2031997"/>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12740" y="5268001"/>
            <a:ext cx="2379259" cy="1589999"/>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12740" y="-17918"/>
            <a:ext cx="2379259" cy="3558435"/>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812740" y="3619094"/>
            <a:ext cx="2379259" cy="1570330"/>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220378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CHOCOLATE BODY WRAP </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917660"/>
            <a:ext cx="6151432" cy="1492716"/>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Feel the sweet embrace of cocoa and its amazing healing benefits in this sumptuous wrap. Rich in antioxidants and vitamins, the luscious mix stimulates blood flow and leaves the skin supple, plump and dewy.</a:t>
            </a:r>
          </a:p>
          <a:p>
            <a:pPr fontAlgn="base">
              <a:buClr>
                <a:srgbClr val="B72032"/>
              </a:buCl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60 minutes - USD 70++</a:t>
            </a:r>
          </a:p>
        </p:txBody>
      </p:sp>
    </p:spTree>
    <p:extLst>
      <p:ext uri="{BB962C8B-B14F-4D97-AF65-F5344CB8AC3E}">
        <p14:creationId xmlns:p14="http://schemas.microsoft.com/office/powerpoint/2010/main" val="784516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11;p3"/>
          <p:cNvSpPr/>
          <p:nvPr/>
        </p:nvSpPr>
        <p:spPr>
          <a:xfrm>
            <a:off x="0" y="0"/>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lt1"/>
              </a:solidFill>
              <a:latin typeface="Calibri"/>
              <a:ea typeface="Calibri"/>
              <a:cs typeface="Calibri"/>
              <a:sym typeface="Calibri"/>
            </a:endParaRPr>
          </a:p>
        </p:txBody>
      </p:sp>
      <p:sp>
        <p:nvSpPr>
          <p:cNvPr id="44" name="Google Shape;114;p3">
            <a:extLst>
              <a:ext uri="{FF2B5EF4-FFF2-40B4-BE49-F238E27FC236}">
                <a16:creationId xmlns:a16="http://schemas.microsoft.com/office/drawing/2014/main" id="{A4E72BE3-F9AE-47ED-B72E-4D94E836437D}"/>
              </a:ext>
            </a:extLst>
          </p:cNvPr>
          <p:cNvSpPr/>
          <p:nvPr/>
        </p:nvSpPr>
        <p:spPr>
          <a:xfrm>
            <a:off x="1354667" y="64533"/>
            <a:ext cx="6096000" cy="523220"/>
          </a:xfrm>
          <a:prstGeom prst="rect">
            <a:avLst/>
          </a:prstGeom>
          <a:noFill/>
          <a:ln>
            <a:noFill/>
          </a:ln>
        </p:spPr>
        <p:txBody>
          <a:bodyPr spcFirstLastPara="1" wrap="square" lIns="91425" tIns="45700" rIns="91425" bIns="45700" anchor="t" anchorCtr="0">
            <a:spAutoFit/>
          </a:bodyPr>
          <a:lstStyle/>
          <a:p>
            <a:pPr lvl="0"/>
            <a:r>
              <a:rPr lang="en-US" sz="2800" dirty="0">
                <a:solidFill>
                  <a:schemeClr val="lt1"/>
                </a:solidFill>
                <a:latin typeface="Century Gothic"/>
              </a:rPr>
              <a:t>INDONESIA – Ultimate in diversity </a:t>
            </a:r>
          </a:p>
        </p:txBody>
      </p:sp>
      <p:pic>
        <p:nvPicPr>
          <p:cNvPr id="3" name="Picture 2">
            <a:extLst>
              <a:ext uri="{FF2B5EF4-FFF2-40B4-BE49-F238E27FC236}">
                <a16:creationId xmlns:a16="http://schemas.microsoft.com/office/drawing/2014/main" id="{F5413124-FCBD-4429-B427-86E3D97D3F7A}"/>
              </a:ext>
            </a:extLst>
          </p:cNvPr>
          <p:cNvPicPr>
            <a:picLocks noChangeAspect="1"/>
          </p:cNvPicPr>
          <p:nvPr/>
        </p:nvPicPr>
        <p:blipFill>
          <a:blip r:embed="rId3"/>
          <a:stretch>
            <a:fillRect/>
          </a:stretch>
        </p:blipFill>
        <p:spPr>
          <a:xfrm>
            <a:off x="0" y="855059"/>
            <a:ext cx="7263692" cy="4813184"/>
          </a:xfrm>
          <a:prstGeom prst="rect">
            <a:avLst/>
          </a:prstGeom>
        </p:spPr>
      </p:pic>
      <p:pic>
        <p:nvPicPr>
          <p:cNvPr id="4" name="Picture 3">
            <a:extLst>
              <a:ext uri="{FF2B5EF4-FFF2-40B4-BE49-F238E27FC236}">
                <a16:creationId xmlns:a16="http://schemas.microsoft.com/office/drawing/2014/main" id="{19FC7BBA-D637-4C7B-80CA-D744785A2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525" y="3775629"/>
            <a:ext cx="238757" cy="334260"/>
          </a:xfrm>
          <a:prstGeom prst="rect">
            <a:avLst/>
          </a:prstGeom>
        </p:spPr>
      </p:pic>
      <p:pic>
        <p:nvPicPr>
          <p:cNvPr id="5" name="Picture 4">
            <a:extLst>
              <a:ext uri="{FF2B5EF4-FFF2-40B4-BE49-F238E27FC236}">
                <a16:creationId xmlns:a16="http://schemas.microsoft.com/office/drawing/2014/main" id="{3CD4E127-F8A6-4C74-B210-098D17E36A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947" y="4985390"/>
            <a:ext cx="238757" cy="334260"/>
          </a:xfrm>
          <a:prstGeom prst="rect">
            <a:avLst/>
          </a:prstGeom>
        </p:spPr>
      </p:pic>
      <p:sp>
        <p:nvSpPr>
          <p:cNvPr id="6" name="TextBox 5">
            <a:extLst>
              <a:ext uri="{FF2B5EF4-FFF2-40B4-BE49-F238E27FC236}">
                <a16:creationId xmlns:a16="http://schemas.microsoft.com/office/drawing/2014/main" id="{23B02787-F698-455F-A983-DCE222BFDFF3}"/>
              </a:ext>
            </a:extLst>
          </p:cNvPr>
          <p:cNvSpPr txBox="1"/>
          <p:nvPr/>
        </p:nvSpPr>
        <p:spPr>
          <a:xfrm>
            <a:off x="4050234" y="5174906"/>
            <a:ext cx="1122751" cy="287879"/>
          </a:xfrm>
          <a:prstGeom prst="rect">
            <a:avLst/>
          </a:prstGeom>
          <a:noFill/>
        </p:spPr>
        <p:txBody>
          <a:bodyPr wrap="square" rtlCol="0">
            <a:spAutoFit/>
          </a:bodyPr>
          <a:lstStyle/>
          <a:p>
            <a:pPr algn="ctr"/>
            <a:r>
              <a:rPr lang="en-US" sz="1200" b="1" dirty="0">
                <a:latin typeface="Century Gothic" panose="020B0502020202020204" pitchFamily="34" charset="0"/>
              </a:rPr>
              <a:t>NUSA DUA</a:t>
            </a:r>
          </a:p>
        </p:txBody>
      </p:sp>
      <p:sp>
        <p:nvSpPr>
          <p:cNvPr id="7" name="TextBox 6">
            <a:extLst>
              <a:ext uri="{FF2B5EF4-FFF2-40B4-BE49-F238E27FC236}">
                <a16:creationId xmlns:a16="http://schemas.microsoft.com/office/drawing/2014/main" id="{B645F955-A34C-4D2F-A218-D1FF7F1BDF00}"/>
              </a:ext>
            </a:extLst>
          </p:cNvPr>
          <p:cNvSpPr txBox="1"/>
          <p:nvPr/>
        </p:nvSpPr>
        <p:spPr>
          <a:xfrm>
            <a:off x="4478567" y="3739451"/>
            <a:ext cx="796327" cy="287879"/>
          </a:xfrm>
          <a:prstGeom prst="rect">
            <a:avLst/>
          </a:prstGeom>
          <a:noFill/>
        </p:spPr>
        <p:txBody>
          <a:bodyPr wrap="square" rtlCol="0">
            <a:spAutoFit/>
          </a:bodyPr>
          <a:lstStyle/>
          <a:p>
            <a:pPr algn="ctr"/>
            <a:r>
              <a:rPr lang="en-US" sz="1200" b="1" dirty="0">
                <a:latin typeface="Century Gothic" panose="020B0502020202020204" pitchFamily="34" charset="0"/>
              </a:rPr>
              <a:t>UBUD</a:t>
            </a:r>
          </a:p>
        </p:txBody>
      </p:sp>
      <p:sp>
        <p:nvSpPr>
          <p:cNvPr id="8" name="TextBox 7">
            <a:extLst>
              <a:ext uri="{FF2B5EF4-FFF2-40B4-BE49-F238E27FC236}">
                <a16:creationId xmlns:a16="http://schemas.microsoft.com/office/drawing/2014/main" id="{13A063C3-4F92-45DA-9008-23BE1E3B61CD}"/>
              </a:ext>
            </a:extLst>
          </p:cNvPr>
          <p:cNvSpPr txBox="1"/>
          <p:nvPr/>
        </p:nvSpPr>
        <p:spPr>
          <a:xfrm>
            <a:off x="2619491" y="2675215"/>
            <a:ext cx="2151081" cy="383838"/>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BALI, INDONESIA</a:t>
            </a:r>
          </a:p>
        </p:txBody>
      </p:sp>
      <p:pic>
        <p:nvPicPr>
          <p:cNvPr id="2" name="Picture 1">
            <a:extLst>
              <a:ext uri="{FF2B5EF4-FFF2-40B4-BE49-F238E27FC236}">
                <a16:creationId xmlns:a16="http://schemas.microsoft.com/office/drawing/2014/main" id="{CEBE2BF5-650C-4AB8-B0EA-4D0CFAB68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525" y="3412969"/>
            <a:ext cx="238757" cy="334260"/>
          </a:xfrm>
          <a:prstGeom prst="rect">
            <a:avLst/>
          </a:prstGeom>
        </p:spPr>
      </p:pic>
      <p:pic>
        <p:nvPicPr>
          <p:cNvPr id="9" name="Picture 8">
            <a:extLst>
              <a:ext uri="{FF2B5EF4-FFF2-40B4-BE49-F238E27FC236}">
                <a16:creationId xmlns:a16="http://schemas.microsoft.com/office/drawing/2014/main" id="{43B7693C-4C60-46C4-A951-34C99286A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085" y="4186591"/>
            <a:ext cx="238757" cy="334260"/>
          </a:xfrm>
          <a:prstGeom prst="rect">
            <a:avLst/>
          </a:prstGeom>
        </p:spPr>
      </p:pic>
      <p:sp>
        <p:nvSpPr>
          <p:cNvPr id="11" name="TextBox 10">
            <a:extLst>
              <a:ext uri="{FF2B5EF4-FFF2-40B4-BE49-F238E27FC236}">
                <a16:creationId xmlns:a16="http://schemas.microsoft.com/office/drawing/2014/main" id="{CFA560F9-4DFB-448E-BBA4-565F2D6C93E4}"/>
              </a:ext>
            </a:extLst>
          </p:cNvPr>
          <p:cNvSpPr txBox="1"/>
          <p:nvPr/>
        </p:nvSpPr>
        <p:spPr>
          <a:xfrm>
            <a:off x="3631146" y="3171684"/>
            <a:ext cx="2474884" cy="287879"/>
          </a:xfrm>
          <a:prstGeom prst="rect">
            <a:avLst/>
          </a:prstGeom>
          <a:noFill/>
        </p:spPr>
        <p:txBody>
          <a:bodyPr wrap="square" rtlCol="0">
            <a:spAutoFit/>
          </a:bodyPr>
          <a:lstStyle/>
          <a:p>
            <a:r>
              <a:rPr lang="en-US" sz="1200" b="1" dirty="0">
                <a:solidFill>
                  <a:srgbClr val="54130D"/>
                </a:solidFill>
                <a:latin typeface="Century Gothic" panose="020B0502020202020204" pitchFamily="34" charset="0"/>
              </a:rPr>
              <a:t>VICEROY BALI LUXURY VILLAS</a:t>
            </a:r>
          </a:p>
        </p:txBody>
      </p:sp>
      <p:sp>
        <p:nvSpPr>
          <p:cNvPr id="13" name="TextBox 12">
            <a:extLst>
              <a:ext uri="{FF2B5EF4-FFF2-40B4-BE49-F238E27FC236}">
                <a16:creationId xmlns:a16="http://schemas.microsoft.com/office/drawing/2014/main" id="{80B8314D-4D31-4823-A3A3-1B8D26DFF813}"/>
              </a:ext>
            </a:extLst>
          </p:cNvPr>
          <p:cNvSpPr txBox="1"/>
          <p:nvPr/>
        </p:nvSpPr>
        <p:spPr>
          <a:xfrm>
            <a:off x="2678550" y="4497723"/>
            <a:ext cx="2439095" cy="287879"/>
          </a:xfrm>
          <a:prstGeom prst="rect">
            <a:avLst/>
          </a:prstGeom>
          <a:noFill/>
        </p:spPr>
        <p:txBody>
          <a:bodyPr wrap="square" rtlCol="0">
            <a:spAutoFit/>
          </a:bodyPr>
          <a:lstStyle/>
          <a:p>
            <a:r>
              <a:rPr lang="en-US" sz="1200" b="1" dirty="0">
                <a:solidFill>
                  <a:srgbClr val="54130D"/>
                </a:solidFill>
                <a:latin typeface="Century Gothic" panose="020B0502020202020204" pitchFamily="34" charset="0"/>
              </a:rPr>
              <a:t>THE SAMAYA SEMINYAK BALI</a:t>
            </a:r>
          </a:p>
        </p:txBody>
      </p:sp>
      <p:sp>
        <p:nvSpPr>
          <p:cNvPr id="47" name="Diamond 46">
            <a:extLst>
              <a:ext uri="{FF2B5EF4-FFF2-40B4-BE49-F238E27FC236}">
                <a16:creationId xmlns:a16="http://schemas.microsoft.com/office/drawing/2014/main" id="{3A458A03-1A30-49D1-838B-7A9BBF199529}"/>
              </a:ext>
            </a:extLst>
          </p:cNvPr>
          <p:cNvSpPr/>
          <p:nvPr/>
        </p:nvSpPr>
        <p:spPr>
          <a:xfrm>
            <a:off x="9467214" y="777833"/>
            <a:ext cx="8440692" cy="8440692"/>
          </a:xfrm>
          <a:prstGeom prst="diamond">
            <a:avLst/>
          </a:prstGeom>
          <a:blipFill dpi="0" rotWithShape="1">
            <a:blip r:embed="rId5" cstate="screen">
              <a:extLst>
                <a:ext uri="{28A0092B-C50C-407E-A947-70E740481C1C}">
                  <a14:useLocalDpi xmlns:a14="http://schemas.microsoft.com/office/drawing/2010/main"/>
                </a:ext>
              </a:extLst>
            </a:blip>
            <a:srcRect/>
            <a:stretch>
              <a:fillRect t="3000" r="8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Diamond 48">
            <a:extLst>
              <a:ext uri="{FF2B5EF4-FFF2-40B4-BE49-F238E27FC236}">
                <a16:creationId xmlns:a16="http://schemas.microsoft.com/office/drawing/2014/main" id="{A7B307CB-7979-497C-947D-CF998E54E256}"/>
              </a:ext>
            </a:extLst>
          </p:cNvPr>
          <p:cNvSpPr/>
          <p:nvPr/>
        </p:nvSpPr>
        <p:spPr>
          <a:xfrm>
            <a:off x="5522207" y="3074997"/>
            <a:ext cx="3869634" cy="3869634"/>
          </a:xfrm>
          <a:prstGeom prst="diamond">
            <a:avLst/>
          </a:prstGeom>
          <a:blipFill dpi="0" rotWithShape="1">
            <a:blip r:embed="rId6" cstate="screen">
              <a:extLst>
                <a:ext uri="{28A0092B-C50C-407E-A947-70E740481C1C}">
                  <a14:useLocalDpi xmlns:a14="http://schemas.microsoft.com/office/drawing/2010/main"/>
                </a:ext>
              </a:extLst>
            </a:blip>
            <a:srcRect/>
            <a:stretch>
              <a:fillRect b="2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1" name="Diamond 50">
            <a:extLst>
              <a:ext uri="{FF2B5EF4-FFF2-40B4-BE49-F238E27FC236}">
                <a16:creationId xmlns:a16="http://schemas.microsoft.com/office/drawing/2014/main" id="{228A3ED4-5AD2-4E8B-8B8B-FBD1AF17FEED}"/>
              </a:ext>
            </a:extLst>
          </p:cNvPr>
          <p:cNvSpPr/>
          <p:nvPr/>
        </p:nvSpPr>
        <p:spPr>
          <a:xfrm>
            <a:off x="7496781" y="1087171"/>
            <a:ext cx="3869634" cy="3869634"/>
          </a:xfrm>
          <a:prstGeom prst="diamond">
            <a:avLst/>
          </a:prstGeom>
          <a:blipFill dpi="0" rotWithShape="1">
            <a:blip r:embed="rId7" cstate="screen">
              <a:extLst>
                <a:ext uri="{28A0092B-C50C-407E-A947-70E740481C1C}">
                  <a14:useLocalDpi xmlns:a14="http://schemas.microsoft.com/office/drawing/2010/main"/>
                </a:ext>
              </a:extLst>
            </a:blip>
            <a:srcRect/>
            <a:stretch>
              <a:fillRect t="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3" name="Diamond 52">
            <a:extLst>
              <a:ext uri="{FF2B5EF4-FFF2-40B4-BE49-F238E27FC236}">
                <a16:creationId xmlns:a16="http://schemas.microsoft.com/office/drawing/2014/main" id="{5CF46ADC-45CB-455E-AE54-2DE88526F4EF}"/>
              </a:ext>
            </a:extLst>
          </p:cNvPr>
          <p:cNvSpPr/>
          <p:nvPr/>
        </p:nvSpPr>
        <p:spPr>
          <a:xfrm>
            <a:off x="7510034" y="5062823"/>
            <a:ext cx="3869634" cy="3869634"/>
          </a:xfrm>
          <a:prstGeom prst="diamond">
            <a:avLst/>
          </a:prstGeom>
          <a:blipFill dpi="0" rotWithShape="1">
            <a:blip r:embed="rId8" cstate="screen">
              <a:extLst>
                <a:ext uri="{28A0092B-C50C-407E-A947-70E740481C1C}">
                  <a14:useLocalDpi xmlns:a14="http://schemas.microsoft.com/office/drawing/2010/main"/>
                </a:ext>
              </a:extLst>
            </a:blip>
            <a:srcRect/>
            <a:stretch>
              <a:fillRect b="5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Diamond 54">
            <a:extLst>
              <a:ext uri="{FF2B5EF4-FFF2-40B4-BE49-F238E27FC236}">
                <a16:creationId xmlns:a16="http://schemas.microsoft.com/office/drawing/2014/main" id="{7FD0DE49-4990-4634-A849-A1E0ED9D2D0F}"/>
              </a:ext>
            </a:extLst>
          </p:cNvPr>
          <p:cNvSpPr/>
          <p:nvPr/>
        </p:nvSpPr>
        <p:spPr>
          <a:xfrm>
            <a:off x="9467214" y="-861911"/>
            <a:ext cx="3869634" cy="3869634"/>
          </a:xfrm>
          <a:prstGeom prst="diamond">
            <a:avLst/>
          </a:prstGeom>
          <a:blipFill dpi="0" rotWithShape="1">
            <a:blip r:embed="rId9" cstate="screen">
              <a:extLst>
                <a:ext uri="{28A0092B-C50C-407E-A947-70E740481C1C}">
                  <a14:useLocalDpi xmlns:a14="http://schemas.microsoft.com/office/drawing/2010/main"/>
                </a:ext>
              </a:extLst>
            </a:blip>
            <a:srcRect/>
            <a:stretch>
              <a:fillRect t="8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7" name="Diamond 56">
            <a:extLst>
              <a:ext uri="{FF2B5EF4-FFF2-40B4-BE49-F238E27FC236}">
                <a16:creationId xmlns:a16="http://schemas.microsoft.com/office/drawing/2014/main" id="{BE336B0A-F9C8-43D3-A104-B465A9A43DB3}"/>
              </a:ext>
            </a:extLst>
          </p:cNvPr>
          <p:cNvSpPr/>
          <p:nvPr/>
        </p:nvSpPr>
        <p:spPr>
          <a:xfrm>
            <a:off x="6635768" y="-2478681"/>
            <a:ext cx="4262362" cy="4162337"/>
          </a:xfrm>
          <a:prstGeom prst="diamond">
            <a:avLst/>
          </a:prstGeom>
          <a:blipFill dpi="0" rotWithShape="1">
            <a:blip r:embed="rId10" cstate="screen">
              <a:extLst>
                <a:ext uri="{28A0092B-C50C-407E-A947-70E740481C1C}">
                  <a14:useLocalDpi xmlns:a14="http://schemas.microsoft.com/office/drawing/2010/main"/>
                </a:ext>
              </a:extLst>
            </a:blip>
            <a:srcRect/>
            <a:stretch>
              <a:fillRect l="10000" t="33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459574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571476" y="3032649"/>
            <a:ext cx="5696818"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VICEROY BALI LUXURY VILLAS</a:t>
            </a:r>
            <a:endParaRPr lang="x-none" sz="2000" b="1" dirty="0">
              <a:solidFill>
                <a:srgbClr val="B72032"/>
              </a:solidFill>
              <a:latin typeface="Century Gothic" panose="020B0502020202020204" pitchFamily="34" charset="0"/>
            </a:endParaRPr>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512347"/>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2"/>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2"/>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2"/>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2"/>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2"/>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476288"/>
            <a:ext cx="1810111" cy="338554"/>
          </a:xfrm>
          <a:prstGeom prst="rect">
            <a:avLst/>
          </a:prstGeom>
          <a:noFill/>
        </p:spPr>
        <p:txBody>
          <a:bodyPr wrap="none" rtlCol="0">
            <a:spAutoFit/>
          </a:bodyPr>
          <a:lstStyle/>
          <a:p>
            <a:r>
              <a:rPr lang="en-US" sz="1600" dirty="0">
                <a:solidFill>
                  <a:schemeClr val="tx1">
                    <a:lumMod val="50000"/>
                    <a:lumOff val="50000"/>
                  </a:schemeClr>
                </a:solidFill>
                <a:latin typeface="Century Gothic" panose="020B0502020202020204" pitchFamily="34" charset="0"/>
              </a:rPr>
              <a:t>Bali — Indonesia</a:t>
            </a:r>
            <a:endParaRPr lang="x-none" sz="1600" dirty="0">
              <a:solidFill>
                <a:schemeClr val="tx1">
                  <a:lumMod val="50000"/>
                  <a:lumOff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4016488"/>
            <a:ext cx="5716166" cy="1492716"/>
          </a:xfrm>
          <a:prstGeom prst="rect">
            <a:avLst/>
          </a:prstGeom>
          <a:noFill/>
        </p:spPr>
        <p:txBody>
          <a:bodyPr wrap="square" rtlCol="0">
            <a:spAutoFit/>
          </a:bodyPr>
          <a:lstStyle/>
          <a:p>
            <a:pPr marL="171450" indent="-171450" fontAlgn="base">
              <a:buClr>
                <a:srgbClr val="B72032"/>
              </a:buClr>
              <a:buFont typeface="Arial" panose="020B0604020202020204" pitchFamily="34" charset="0"/>
              <a:buChar char="•"/>
            </a:pPr>
            <a:r>
              <a:rPr lang="en-US" sz="1300" dirty="0">
                <a:latin typeface="Century Gothic" panose="020B0502020202020204" pitchFamily="34" charset="0"/>
              </a:rPr>
              <a:t>Infinity pool</a:t>
            </a:r>
          </a:p>
          <a:p>
            <a:pPr marL="171450" indent="-171450" fontAlgn="base">
              <a:buClr>
                <a:srgbClr val="B72032"/>
              </a:buClr>
              <a:buFont typeface="Arial" panose="020B0604020202020204" pitchFamily="34" charset="0"/>
              <a:buChar char="•"/>
            </a:pPr>
            <a:r>
              <a:rPr lang="en-US" sz="1300" dirty="0">
                <a:latin typeface="Century Gothic" panose="020B0502020202020204" pitchFamily="34" charset="0"/>
              </a:rPr>
              <a:t>Total privacy and discretion</a:t>
            </a:r>
          </a:p>
          <a:p>
            <a:pPr marL="171450" indent="-171450" fontAlgn="base">
              <a:buClr>
                <a:srgbClr val="B72032"/>
              </a:buClr>
              <a:buFont typeface="Arial" panose="020B0604020202020204" pitchFamily="34" charset="0"/>
              <a:buChar char="•"/>
            </a:pPr>
            <a:r>
              <a:rPr lang="en-US" sz="1300" dirty="0">
                <a:latin typeface="Century Gothic" panose="020B0502020202020204" pitchFamily="34" charset="0"/>
              </a:rPr>
              <a:t>Supports the local community</a:t>
            </a:r>
          </a:p>
          <a:p>
            <a:pPr marL="171450" indent="-171450" fontAlgn="base">
              <a:buClr>
                <a:srgbClr val="B72032"/>
              </a:buClr>
              <a:buFont typeface="Arial" panose="020B0604020202020204" pitchFamily="34" charset="0"/>
              <a:buChar char="•"/>
            </a:pPr>
            <a:r>
              <a:rPr lang="en-US" sz="1300" dirty="0">
                <a:latin typeface="Century Gothic" panose="020B0502020202020204" pitchFamily="34" charset="0"/>
              </a:rPr>
              <a:t>All villas have their own pool</a:t>
            </a:r>
          </a:p>
          <a:p>
            <a:pPr marL="171450" indent="-171450">
              <a:buClr>
                <a:srgbClr val="B72032"/>
              </a:buClr>
              <a:buFont typeface="Arial" panose="020B0604020202020204" pitchFamily="34" charset="0"/>
              <a:buChar char="•"/>
            </a:pPr>
            <a:endParaRPr lang="en-US" sz="1300" dirty="0">
              <a:latin typeface="Century Gothic" panose="020B0502020202020204" pitchFamily="34" charset="0"/>
            </a:endParaRPr>
          </a:p>
          <a:p>
            <a:pPr marL="171450" indent="-171450">
              <a:buClr>
                <a:srgbClr val="B72032"/>
              </a:buClr>
              <a:buFont typeface="Arial" panose="020B0604020202020204" pitchFamily="34" charset="0"/>
              <a:buChar char="•"/>
            </a:pPr>
            <a:endParaRPr lang="en-US" sz="1300" dirty="0">
              <a:latin typeface="Century Gothic" panose="020B0502020202020204" pitchFamily="34" charset="0"/>
            </a:endParaRPr>
          </a:p>
          <a:p>
            <a:pPr marL="285750" indent="-285750">
              <a:buClr>
                <a:srgbClr val="B72032"/>
              </a:buClr>
              <a:buFont typeface="Arial" panose="020B0604020202020204" pitchFamily="34" charset="0"/>
              <a:buChar char="•"/>
            </a:pPr>
            <a:endParaRPr lang="x-none" sz="1300" dirty="0">
              <a:latin typeface="Century Gothic" panose="020B0502020202020204" pitchFamily="34" charset="0"/>
            </a:endParaRP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3"/>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95352" y="2142698"/>
            <a:ext cx="3149149" cy="4735773"/>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351" y="0"/>
            <a:ext cx="3149149" cy="2047163"/>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6730" y="5240740"/>
            <a:ext cx="2385270" cy="162408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06729" y="-13648"/>
            <a:ext cx="2385271" cy="3562066"/>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6730" y="3617476"/>
            <a:ext cx="2385270" cy="1573565"/>
          </a:xfrm>
          <a:prstGeom prst="rect">
            <a:avLst/>
          </a:prstGeom>
        </p:spPr>
      </p:pic>
    </p:spTree>
    <p:extLst>
      <p:ext uri="{BB962C8B-B14F-4D97-AF65-F5344CB8AC3E}">
        <p14:creationId xmlns:p14="http://schemas.microsoft.com/office/powerpoint/2010/main" val="3898817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4908" y="2133597"/>
            <a:ext cx="3070573" cy="4724389"/>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34908" y="-31868"/>
            <a:ext cx="3070573" cy="2100442"/>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71248" y="5246026"/>
            <a:ext cx="2420751" cy="1679030"/>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71247" y="-68445"/>
            <a:ext cx="2429195" cy="3586345"/>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771248" y="3579859"/>
            <a:ext cx="2418052" cy="1585181"/>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186088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WELLNESS RETREAT PACKAGE</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485860"/>
            <a:ext cx="6151432" cy="3293209"/>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A blissful, holistic stay inspired by the Island of the Gods – rejuvenate with daily spa treatments, fresh juices and private yoga lessons. Switch off from your busy life and take some precious time for yourself with the Viceroy Bali wellness retreat.</a:t>
            </a:r>
          </a:p>
          <a:p>
            <a:endParaRPr lang="en-US" sz="1300" dirty="0">
              <a:latin typeface="Century Gothic" panose="020B0502020202020204" pitchFamily="34" charset="0"/>
            </a:endParaRPr>
          </a:p>
          <a:p>
            <a:pPr>
              <a:spcBef>
                <a:spcPts val="0"/>
              </a:spcBef>
              <a:spcAft>
                <a:spcPts val="0"/>
              </a:spcAft>
            </a:pPr>
            <a:r>
              <a:rPr lang="en-US" sz="1300" b="1" dirty="0">
                <a:solidFill>
                  <a:srgbClr val="B72032"/>
                </a:solidFill>
                <a:latin typeface="Century Gothic" panose="020B0502020202020204" pitchFamily="34" charset="0"/>
                <a:cs typeface="Calibri" panose="020F0502020204030204" pitchFamily="34" charset="0"/>
              </a:rPr>
              <a:t>Inclusions:</a:t>
            </a:r>
          </a:p>
          <a:p>
            <a:pPr marL="285750" indent="-285750">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Accommodation for 3 or 4 nights in a luxury pool villa</a:t>
            </a:r>
          </a:p>
          <a:p>
            <a:pPr marL="285750" indent="-285750">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One way airport transfer to Viceroy Bali</a:t>
            </a:r>
          </a:p>
          <a:p>
            <a:pPr marL="285750" indent="-285750">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Daily spa treatment – choice of Balinese massage, facial, reflexology</a:t>
            </a:r>
          </a:p>
          <a:p>
            <a:pPr marL="285750" indent="-285750">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Daily private yoga lesson – restore physical and mental wellbeing with our private yoga master</a:t>
            </a:r>
          </a:p>
          <a:p>
            <a:pPr marL="285750" indent="-285750">
              <a:spcBef>
                <a:spcPts val="0"/>
              </a:spcBef>
              <a:spcAft>
                <a:spcPts val="0"/>
              </a:spcAft>
              <a:buClr>
                <a:srgbClr val="B72032"/>
              </a:buClr>
              <a:buFont typeface="Arial" panose="020B0604020202020204" pitchFamily="34" charset="0"/>
              <a:buChar char="•"/>
            </a:pPr>
            <a:r>
              <a:rPr lang="en-US" sz="1300" dirty="0">
                <a:latin typeface="Century Gothic" panose="020B0502020202020204" pitchFamily="34" charset="0"/>
              </a:rPr>
              <a:t>3 course set menu lunch at </a:t>
            </a:r>
            <a:r>
              <a:rPr lang="en-US" sz="1300" dirty="0" err="1">
                <a:latin typeface="Century Gothic" panose="020B0502020202020204" pitchFamily="34" charset="0"/>
              </a:rPr>
              <a:t>CasCades</a:t>
            </a:r>
            <a:r>
              <a:rPr lang="en-US" sz="1300" dirty="0">
                <a:latin typeface="Century Gothic" panose="020B0502020202020204" pitchFamily="34" charset="0"/>
              </a:rPr>
              <a:t> restaurant for 2 persons </a:t>
            </a:r>
          </a:p>
          <a:p>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$2,200 for a 3 night stay in a Pool Suite</a:t>
            </a:r>
          </a:p>
        </p:txBody>
      </p:sp>
    </p:spTree>
    <p:extLst>
      <p:ext uri="{BB962C8B-B14F-4D97-AF65-F5344CB8AC3E}">
        <p14:creationId xmlns:p14="http://schemas.microsoft.com/office/powerpoint/2010/main" val="2611364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95353" y="2120539"/>
            <a:ext cx="3149684" cy="4727480"/>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95353" y="0"/>
            <a:ext cx="3149684" cy="2031997"/>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07479" y="5270786"/>
            <a:ext cx="2379260" cy="1585000"/>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07479" y="0"/>
            <a:ext cx="2379260" cy="3540517"/>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a:srcRect/>
          <a:stretch/>
        </p:blipFill>
        <p:spPr>
          <a:xfrm>
            <a:off x="9812740" y="3606801"/>
            <a:ext cx="2379259" cy="1585000"/>
          </a:xfrm>
          <a:prstGeom prst="rect">
            <a:avLst/>
          </a:prstGeom>
        </p:spPr>
      </p:pic>
      <p:sp>
        <p:nvSpPr>
          <p:cNvPr id="2" name="TextBox 1">
            <a:extLst>
              <a:ext uri="{FF2B5EF4-FFF2-40B4-BE49-F238E27FC236}">
                <a16:creationId xmlns:a16="http://schemas.microsoft.com/office/drawing/2014/main" id="{90B1D371-29A6-47CE-A4E2-16F83AA0E7FE}"/>
              </a:ext>
            </a:extLst>
          </p:cNvPr>
          <p:cNvSpPr txBox="1"/>
          <p:nvPr/>
        </p:nvSpPr>
        <p:spPr>
          <a:xfrm>
            <a:off x="313897" y="2203780"/>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FOOT REFLEXOLOGY </a:t>
            </a:r>
          </a:p>
        </p:txBody>
      </p:sp>
      <p:sp>
        <p:nvSpPr>
          <p:cNvPr id="5" name="TextBox 4">
            <a:extLst>
              <a:ext uri="{FF2B5EF4-FFF2-40B4-BE49-F238E27FC236}">
                <a16:creationId xmlns:a16="http://schemas.microsoft.com/office/drawing/2014/main" id="{D1D36AE0-1399-47D6-8FEA-DE84E2821B21}"/>
              </a:ext>
            </a:extLst>
          </p:cNvPr>
          <p:cNvSpPr txBox="1"/>
          <p:nvPr/>
        </p:nvSpPr>
        <p:spPr>
          <a:xfrm>
            <a:off x="313897" y="2917660"/>
            <a:ext cx="6151432" cy="1892826"/>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An ancient healing process of detoxification, our therapist will work on your meridians and nerve endings to stimulate and remove crystallization in the joints of your feet which control the organs, nerve system and thyroid glands.</a:t>
            </a:r>
          </a:p>
          <a:p>
            <a:pPr fontAlgn="base">
              <a:buClr>
                <a:srgbClr val="B72032"/>
              </a:buCl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60 minutes treatment for 600,000 IDR, subject to 21% government taxes and services charge</a:t>
            </a:r>
          </a:p>
        </p:txBody>
      </p:sp>
    </p:spTree>
    <p:extLst>
      <p:ext uri="{BB962C8B-B14F-4D97-AF65-F5344CB8AC3E}">
        <p14:creationId xmlns:p14="http://schemas.microsoft.com/office/powerpoint/2010/main" val="652422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4B582-3FDC-47F3-BD34-285EB0686D82}"/>
              </a:ext>
            </a:extLst>
          </p:cNvPr>
          <p:cNvPicPr>
            <a:picLocks noChangeAspect="1"/>
          </p:cNvPicPr>
          <p:nvPr/>
        </p:nvPicPr>
        <p:blipFill>
          <a:blip r:embed="rId2"/>
          <a:stretch>
            <a:fillRect/>
          </a:stretch>
        </p:blipFill>
        <p:spPr>
          <a:xfrm>
            <a:off x="0" y="0"/>
            <a:ext cx="6515734" cy="6858000"/>
          </a:xfrm>
          <a:prstGeom prst="rect">
            <a:avLst/>
          </a:prstGeom>
        </p:spPr>
      </p:pic>
      <p:sp>
        <p:nvSpPr>
          <p:cNvPr id="18" name="Rectangle 17">
            <a:extLst>
              <a:ext uri="{FF2B5EF4-FFF2-40B4-BE49-F238E27FC236}">
                <a16:creationId xmlns:a16="http://schemas.microsoft.com/office/drawing/2014/main" id="{C2156D45-C2A5-41B1-B65E-6FCA42F19D71}"/>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71476" y="3019899"/>
            <a:ext cx="5696818"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THE SAMAYA SEMINYAK BALI</a:t>
            </a:r>
            <a:endParaRPr lang="x-none"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471403"/>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3"/>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435344"/>
            <a:ext cx="1576072" cy="338554"/>
          </a:xfrm>
          <a:prstGeom prst="rect">
            <a:avLst/>
          </a:prstGeom>
          <a:noFill/>
        </p:spPr>
        <p:txBody>
          <a:bodyPr wrap="none" rtlCol="0">
            <a:spAutoFit/>
          </a:bodyPr>
          <a:lstStyle/>
          <a:p>
            <a:r>
              <a:rPr lang="en-US" sz="1600" dirty="0">
                <a:solidFill>
                  <a:schemeClr val="bg1"/>
                </a:solidFill>
              </a:rPr>
              <a:t>Bali — Indonesia</a:t>
            </a:r>
            <a:endParaRPr lang="x-none" sz="1600" dirty="0">
              <a:solidFill>
                <a:schemeClr val="bg1"/>
              </a:solidFill>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3975544"/>
            <a:ext cx="5716166" cy="1092607"/>
          </a:xfrm>
          <a:prstGeom prst="rect">
            <a:avLst/>
          </a:prstGeom>
          <a:noFill/>
        </p:spPr>
        <p:txBody>
          <a:bodyPr wrap="square" rtlCol="0">
            <a:spAutoFit/>
          </a:bodyPr>
          <a:lstStyle/>
          <a:p>
            <a:pPr marL="171450" indent="-171450" fontAlgn="base">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Located right on the famous </a:t>
            </a:r>
            <a:r>
              <a:rPr lang="en-US" sz="1300" dirty="0" err="1">
                <a:solidFill>
                  <a:schemeClr val="bg1"/>
                </a:solidFill>
                <a:latin typeface="Century Gothic" panose="020B0502020202020204" pitchFamily="34" charset="0"/>
              </a:rPr>
              <a:t>Seminyak</a:t>
            </a:r>
            <a:r>
              <a:rPr lang="en-US" sz="1300" dirty="0">
                <a:solidFill>
                  <a:schemeClr val="bg1"/>
                </a:solidFill>
                <a:latin typeface="Century Gothic" panose="020B0502020202020204" pitchFamily="34" charset="0"/>
              </a:rPr>
              <a:t> beach</a:t>
            </a:r>
          </a:p>
          <a:p>
            <a:pPr marL="171450" indent="-171450" fontAlgn="base">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Each villa comes with a private plunge pool and private garden</a:t>
            </a:r>
          </a:p>
          <a:p>
            <a:pPr marL="171450" indent="-171450" fontAlgn="base">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Set in two hectares of beautifully landscape gardens overlooking the Indian Ocean</a:t>
            </a:r>
          </a:p>
          <a:p>
            <a:pPr>
              <a:buClr>
                <a:srgbClr val="B72032"/>
              </a:buClr>
            </a:pPr>
            <a:endParaRPr lang="en-US"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5352" y="2169994"/>
            <a:ext cx="3149149" cy="4694830"/>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353" y="-38094"/>
            <a:ext cx="3137186" cy="2146366"/>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2741" y="5265377"/>
            <a:ext cx="2361062" cy="1574809"/>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06729" y="-13648"/>
            <a:ext cx="2385271" cy="3575714"/>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7306" y="3617932"/>
            <a:ext cx="2384693" cy="1574549"/>
          </a:xfrm>
          <a:prstGeom prst="rect">
            <a:avLst/>
          </a:prstGeom>
        </p:spPr>
      </p:pic>
      <p:pic>
        <p:nvPicPr>
          <p:cNvPr id="20" name="Picture 19">
            <a:extLst>
              <a:ext uri="{FF2B5EF4-FFF2-40B4-BE49-F238E27FC236}">
                <a16:creationId xmlns:a16="http://schemas.microsoft.com/office/drawing/2014/main" id="{604F3648-42C6-4023-8682-AE534FF569ED}"/>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3067167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2141012"/>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BALINESE ETERNAL BLISS</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2630532"/>
            <a:ext cx="6005017" cy="3493264"/>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Rituals from around the globe, from the island of Bali and from the heart of this luxury resort. Escape the limits of time, immerse yourself and rejoice.</a:t>
            </a:r>
          </a:p>
          <a:p>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Inclusions:</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Aromatic sea salt delight foot wash</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Warm oil tropical flower massage</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Choice of royal Javanese </a:t>
            </a:r>
            <a:r>
              <a:rPr lang="en-US" sz="1300" dirty="0" err="1">
                <a:latin typeface="Century Gothic" panose="020B0502020202020204" pitchFamily="34" charset="0"/>
              </a:rPr>
              <a:t>Lulur</a:t>
            </a:r>
            <a:r>
              <a:rPr lang="en-US" sz="1300" dirty="0">
                <a:latin typeface="Century Gothic" panose="020B0502020202020204" pitchFamily="34" charset="0"/>
              </a:rPr>
              <a:t> or Balinese Coffee Body Scrub</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Milk Bath with tea ceremony</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Frangipani and Jasmine Body Lotion</a:t>
            </a:r>
          </a:p>
          <a:p>
            <a:pPr marL="285750" indent="-285750" fontAlgn="base">
              <a:buClr>
                <a:srgbClr val="B72032"/>
              </a:buClr>
              <a:buFont typeface="Arial" panose="020B0604020202020204" pitchFamily="34" charset="0"/>
              <a:buChar char="•"/>
            </a:pPr>
            <a:r>
              <a:rPr lang="en-US" sz="1300" dirty="0">
                <a:latin typeface="Century Gothic" panose="020B0502020202020204" pitchFamily="34" charset="0"/>
              </a:rPr>
              <a:t>Traditional facial</a:t>
            </a:r>
          </a:p>
          <a:p>
            <a:pPr marL="171450" indent="-171450" fontAlgn="base">
              <a:buClr>
                <a:srgbClr val="B72032"/>
              </a:buClr>
              <a:buFont typeface="Arial" panose="020B0604020202020204" pitchFamily="34" charset="0"/>
              <a:buChar char="•"/>
            </a:pPr>
            <a:endParaRPr lang="en-US" sz="1300" dirty="0">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 </a:t>
            </a:r>
          </a:p>
          <a:p>
            <a:r>
              <a:rPr lang="en-US" sz="1300" dirty="0">
                <a:latin typeface="Century Gothic" panose="020B0502020202020204" pitchFamily="34" charset="0"/>
              </a:rPr>
              <a:t>2.5 hours treatment for the price of 1,690,000 IDR for singles and 2,970,000 IDR for couples, subject to a 11% government tax and 10% service charge</a:t>
            </a:r>
            <a:endParaRPr lang="en-US" sz="1300" dirty="0">
              <a:solidFill>
                <a:srgbClr val="00B050"/>
              </a:solidFill>
              <a:latin typeface="Century Gothic" panose="020B0502020202020204" pitchFamily="34" charset="0"/>
            </a:endParaRP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04983" y="2156346"/>
            <a:ext cx="3129886" cy="4722125"/>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9080" y="-12137"/>
            <a:ext cx="3141694" cy="2095486"/>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1003" y="5241614"/>
            <a:ext cx="2425292" cy="1616386"/>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6729" y="-13648"/>
            <a:ext cx="2429566" cy="3562066"/>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12739" y="3616656"/>
            <a:ext cx="2423556" cy="1542197"/>
          </a:xfrm>
          <a:prstGeom prst="rect">
            <a:avLst/>
          </a:prstGeom>
        </p:spPr>
      </p:pic>
    </p:spTree>
    <p:extLst>
      <p:ext uri="{BB962C8B-B14F-4D97-AF65-F5344CB8AC3E}">
        <p14:creationId xmlns:p14="http://schemas.microsoft.com/office/powerpoint/2010/main" val="392912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313897" y="2916296"/>
            <a:ext cx="6151431"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CHILD MASSAGE</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313896" y="3326562"/>
            <a:ext cx="5895835" cy="1692771"/>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r>
              <a:rPr lang="en-US" sz="1300" dirty="0">
                <a:latin typeface="Century Gothic" panose="020B0502020202020204" pitchFamily="34" charset="0"/>
              </a:rPr>
              <a:t>This </a:t>
            </a:r>
            <a:r>
              <a:rPr lang="en-US" sz="1300" dirty="0" err="1">
                <a:latin typeface="Century Gothic" panose="020B0502020202020204" pitchFamily="34" charset="0"/>
              </a:rPr>
              <a:t>revitalising</a:t>
            </a:r>
            <a:r>
              <a:rPr lang="en-US" sz="1300" dirty="0">
                <a:latin typeface="Century Gothic" panose="020B0502020202020204" pitchFamily="34" charset="0"/>
              </a:rPr>
              <a:t> massage for toddlers helps to relieve tiredness and tension for a little active person. This is a luxurious massage using the most exquisite imported essential oils. Areas where stress builds up are gently soothed and muscle fatigue is alleviated.</a:t>
            </a:r>
          </a:p>
          <a:p>
            <a:br>
              <a:rPr lang="en-US" sz="1300" dirty="0">
                <a:latin typeface="Century Gothic" panose="020B0502020202020204" pitchFamily="34" charset="0"/>
              </a:rPr>
            </a:br>
            <a:r>
              <a:rPr lang="en-US" sz="1300" b="1" dirty="0">
                <a:solidFill>
                  <a:srgbClr val="B72032"/>
                </a:solidFill>
                <a:latin typeface="Century Gothic" panose="020B0502020202020204" pitchFamily="34" charset="0"/>
                <a:cs typeface="Calibri" panose="020F0502020204030204" pitchFamily="34" charset="0"/>
              </a:rPr>
              <a:t>Pricing: </a:t>
            </a:r>
            <a:r>
              <a:rPr lang="en-US" sz="1300" dirty="0">
                <a:latin typeface="Century Gothic" panose="020B0502020202020204" pitchFamily="34" charset="0"/>
              </a:rPr>
              <a:t>30min treatment for 300,000 IDR or 60min treatment for 650,000 IDR, subject to a 11% government tax and 10% service charge</a:t>
            </a:r>
            <a:endParaRPr lang="en-US" sz="1300" dirty="0">
              <a:solidFill>
                <a:srgbClr val="00B050"/>
              </a:solidFill>
              <a:latin typeface="Century Gothic" panose="020B0502020202020204" pitchFamily="34" charset="0"/>
            </a:endParaRP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2"/>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4983" y="2156346"/>
            <a:ext cx="3129886" cy="470847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5516" y="-6682"/>
            <a:ext cx="3125338" cy="2084576"/>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740" y="5257986"/>
            <a:ext cx="2459890" cy="1606837"/>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808112" y="0"/>
            <a:ext cx="2383888" cy="3521122"/>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8112" y="3621467"/>
            <a:ext cx="2421988" cy="1532575"/>
          </a:xfrm>
          <a:prstGeom prst="rect">
            <a:avLst/>
          </a:prstGeom>
        </p:spPr>
      </p:pic>
    </p:spTree>
    <p:extLst>
      <p:ext uri="{BB962C8B-B14F-4D97-AF65-F5344CB8AC3E}">
        <p14:creationId xmlns:p14="http://schemas.microsoft.com/office/powerpoint/2010/main" val="3107923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vie Tickets And More When You Dress Up This Songkran! - Klook ..."/>
          <p:cNvPicPr>
            <a:picLocks noChangeAspect="1" noChangeArrowheads="1"/>
          </p:cNvPicPr>
          <p:nvPr/>
        </p:nvPicPr>
        <p:blipFill rotWithShape="1">
          <a:blip r:embed="rId3">
            <a:extLst>
              <a:ext uri="{28A0092B-C50C-407E-A947-70E740481C1C}">
                <a14:useLocalDpi xmlns:a14="http://schemas.microsoft.com/office/drawing/2010/main" val="0"/>
              </a:ext>
            </a:extLst>
          </a:blip>
          <a:srcRect r="7046"/>
          <a:stretch/>
        </p:blipFill>
        <p:spPr bwMode="auto">
          <a:xfrm>
            <a:off x="-8232" y="0"/>
            <a:ext cx="1220023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F83F886-1358-9B46-86A7-D60529CE1F47}"/>
              </a:ext>
            </a:extLst>
          </p:cNvPr>
          <p:cNvSpPr/>
          <p:nvPr/>
        </p:nvSpPr>
        <p:spPr>
          <a:xfrm>
            <a:off x="452491" y="2396395"/>
            <a:ext cx="7405857" cy="2391551"/>
          </a:xfrm>
          <a:prstGeom prst="rect">
            <a:avLst/>
          </a:prstGeom>
          <a:solidFill>
            <a:srgbClr val="0D0D0D">
              <a:alpha val="24314"/>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179511D4-2757-6D46-92D5-E4ED65D75ECD}"/>
              </a:ext>
            </a:extLst>
          </p:cNvPr>
          <p:cNvSpPr/>
          <p:nvPr/>
        </p:nvSpPr>
        <p:spPr>
          <a:xfrm>
            <a:off x="4213843" y="1428557"/>
            <a:ext cx="371743" cy="1412627"/>
          </a:xfrm>
          <a:prstGeom prst="rect">
            <a:avLst/>
          </a:prstGeom>
          <a:solidFill>
            <a:srgbClr val="B7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55B936E8-EFD8-1F44-AA9E-D6085AE85E9B}"/>
              </a:ext>
            </a:extLst>
          </p:cNvPr>
          <p:cNvSpPr/>
          <p:nvPr/>
        </p:nvSpPr>
        <p:spPr>
          <a:xfrm>
            <a:off x="4386121" y="1428557"/>
            <a:ext cx="371743" cy="1412627"/>
          </a:xfrm>
          <a:prstGeom prst="rect">
            <a:avLst/>
          </a:prstGeom>
          <a:solidFill>
            <a:srgbClr val="B72032">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6" name="Google Shape;321;p16"/>
          <p:cNvSpPr txBox="1"/>
          <p:nvPr/>
        </p:nvSpPr>
        <p:spPr>
          <a:xfrm>
            <a:off x="1265363" y="2946342"/>
            <a:ext cx="6484467"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dirty="0">
                <a:solidFill>
                  <a:schemeClr val="bg1"/>
                </a:solidFill>
                <a:latin typeface="Century Gothic"/>
                <a:ea typeface="Century Gothic"/>
                <a:cs typeface="Century Gothic"/>
                <a:sym typeface="Century Gothic"/>
              </a:rPr>
              <a:t>THANK YOU</a:t>
            </a:r>
            <a:endParaRPr sz="8000" b="1" dirty="0">
              <a:solidFill>
                <a:schemeClr val="bg1"/>
              </a:solidFill>
              <a:latin typeface="Century Gothic"/>
              <a:ea typeface="Century Gothic"/>
              <a:cs typeface="Century Gothic"/>
              <a:sym typeface="Century Gothic"/>
            </a:endParaRPr>
          </a:p>
        </p:txBody>
      </p:sp>
      <p:pic>
        <p:nvPicPr>
          <p:cNvPr id="15" name="Picture 14">
            <a:extLst>
              <a:ext uri="{FF2B5EF4-FFF2-40B4-BE49-F238E27FC236}">
                <a16:creationId xmlns:a16="http://schemas.microsoft.com/office/drawing/2014/main" id="{84EB06E0-A51B-421D-989F-0493F455F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3305" y="5080418"/>
            <a:ext cx="3068581" cy="1035134"/>
          </a:xfrm>
          <a:prstGeom prst="rect">
            <a:avLst/>
          </a:prstGeom>
        </p:spPr>
      </p:pic>
    </p:spTree>
    <p:extLst>
      <p:ext uri="{BB962C8B-B14F-4D97-AF65-F5344CB8AC3E}">
        <p14:creationId xmlns:p14="http://schemas.microsoft.com/office/powerpoint/2010/main" val="57512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amond 23">
            <a:extLst>
              <a:ext uri="{FF2B5EF4-FFF2-40B4-BE49-F238E27FC236}">
                <a16:creationId xmlns:a16="http://schemas.microsoft.com/office/drawing/2014/main" id="{49953AC7-2272-9A47-AF2E-51C7FF3F86E5}"/>
              </a:ext>
            </a:extLst>
          </p:cNvPr>
          <p:cNvSpPr/>
          <p:nvPr/>
        </p:nvSpPr>
        <p:spPr>
          <a:xfrm>
            <a:off x="7753496" y="-445172"/>
            <a:ext cx="8440692" cy="8440692"/>
          </a:xfrm>
          <a:prstGeom prst="diamond">
            <a:avLst/>
          </a:prstGeom>
          <a:blipFill dpi="0" rotWithShape="1">
            <a:blip r:embed="rId2"/>
            <a:srcRect/>
            <a:tile tx="12700" ty="355600" sx="93000" sy="100000" flip="none" algn="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Google Shape;111;p3"/>
          <p:cNvSpPr/>
          <p:nvPr/>
        </p:nvSpPr>
        <p:spPr>
          <a:xfrm>
            <a:off x="0" y="-1"/>
            <a:ext cx="12192000" cy="660401"/>
          </a:xfrm>
          <a:prstGeom prst="rect">
            <a:avLst/>
          </a:prstGeom>
          <a:solidFill>
            <a:srgbClr val="B720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12;p3"/>
          <p:cNvSpPr/>
          <p:nvPr/>
        </p:nvSpPr>
        <p:spPr>
          <a:xfrm>
            <a:off x="0" y="2152650"/>
            <a:ext cx="101600" cy="2552700"/>
          </a:xfrm>
          <a:prstGeom prst="rect">
            <a:avLst/>
          </a:prstGeom>
          <a:solidFill>
            <a:srgbClr val="81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14;p3"/>
          <p:cNvSpPr/>
          <p:nvPr/>
        </p:nvSpPr>
        <p:spPr>
          <a:xfrm>
            <a:off x="1046699" y="79163"/>
            <a:ext cx="6096000" cy="523180"/>
          </a:xfrm>
          <a:prstGeom prst="rect">
            <a:avLst/>
          </a:prstGeom>
          <a:noFill/>
          <a:ln>
            <a:noFill/>
          </a:ln>
        </p:spPr>
        <p:txBody>
          <a:bodyPr spcFirstLastPara="1" wrap="square" lIns="91425" tIns="45700" rIns="91425" bIns="45700" anchor="t" anchorCtr="0">
            <a:spAutoFit/>
          </a:bodyPr>
          <a:lstStyle/>
          <a:p>
            <a:pPr lvl="0"/>
            <a:r>
              <a:rPr lang="en-US" sz="2800" dirty="0">
                <a:solidFill>
                  <a:schemeClr val="lt1"/>
                </a:solidFill>
                <a:latin typeface="Century Gothic"/>
                <a:ea typeface="Century Gothic"/>
                <a:cs typeface="Century Gothic"/>
              </a:rPr>
              <a:t>Bangkok – Serene And Vibrant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171" y="557998"/>
            <a:ext cx="3755528" cy="6300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375" y="3186667"/>
            <a:ext cx="224575" cy="314405"/>
          </a:xfrm>
          <a:prstGeom prst="rect">
            <a:avLst/>
          </a:prstGeom>
        </p:spPr>
      </p:pic>
      <p:sp>
        <p:nvSpPr>
          <p:cNvPr id="13" name="Rounded Rectangle 12"/>
          <p:cNvSpPr/>
          <p:nvPr/>
        </p:nvSpPr>
        <p:spPr>
          <a:xfrm>
            <a:off x="1353047" y="2873653"/>
            <a:ext cx="877664" cy="290151"/>
          </a:xfrm>
          <a:prstGeom prst="round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84004" y="2880277"/>
            <a:ext cx="84670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Bangkok</a:t>
            </a:r>
          </a:p>
        </p:txBody>
      </p:sp>
      <p:sp>
        <p:nvSpPr>
          <p:cNvPr id="20" name="Diamond 19">
            <a:extLst>
              <a:ext uri="{FF2B5EF4-FFF2-40B4-BE49-F238E27FC236}">
                <a16:creationId xmlns:a16="http://schemas.microsoft.com/office/drawing/2014/main" id="{705D01BA-F1BD-7843-926A-82F3473E17FC}"/>
              </a:ext>
            </a:extLst>
          </p:cNvPr>
          <p:cNvSpPr/>
          <p:nvPr/>
        </p:nvSpPr>
        <p:spPr>
          <a:xfrm>
            <a:off x="3808489" y="1851992"/>
            <a:ext cx="3869634" cy="3869634"/>
          </a:xfrm>
          <a:prstGeom prst="diamond">
            <a:avLst/>
          </a:prstGeom>
          <a:blipFill dpi="0" rotWithShape="1">
            <a:blip r:embed="rId5" cstate="screen">
              <a:extLst>
                <a:ext uri="{28A0092B-C50C-407E-A947-70E740481C1C}">
                  <a14:useLocalDpi xmlns:a14="http://schemas.microsoft.com/office/drawing/2010/main"/>
                </a:ext>
              </a:extLst>
            </a:blip>
            <a:srcRect/>
            <a:tile tx="-565150" ty="368300" sx="61000" sy="63000" flip="none" algn="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Diamond 21">
            <a:extLst>
              <a:ext uri="{FF2B5EF4-FFF2-40B4-BE49-F238E27FC236}">
                <a16:creationId xmlns:a16="http://schemas.microsoft.com/office/drawing/2014/main" id="{022BCB65-92D3-D340-9D55-D7A43C91BA98}"/>
              </a:ext>
            </a:extLst>
          </p:cNvPr>
          <p:cNvSpPr/>
          <p:nvPr/>
        </p:nvSpPr>
        <p:spPr>
          <a:xfrm>
            <a:off x="5783063" y="-135834"/>
            <a:ext cx="3869634" cy="3869634"/>
          </a:xfrm>
          <a:prstGeom prst="diamond">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3" name="Diamond 22">
            <a:extLst>
              <a:ext uri="{FF2B5EF4-FFF2-40B4-BE49-F238E27FC236}">
                <a16:creationId xmlns:a16="http://schemas.microsoft.com/office/drawing/2014/main" id="{C10B393B-16B8-9A44-ABCD-C0DDE7E79E16}"/>
              </a:ext>
            </a:extLst>
          </p:cNvPr>
          <p:cNvSpPr/>
          <p:nvPr/>
        </p:nvSpPr>
        <p:spPr>
          <a:xfrm>
            <a:off x="5796316" y="3839818"/>
            <a:ext cx="3869634" cy="3869634"/>
          </a:xfrm>
          <a:prstGeom prst="diamond">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5" name="Picture 4">
            <a:extLst>
              <a:ext uri="{FF2B5EF4-FFF2-40B4-BE49-F238E27FC236}">
                <a16:creationId xmlns:a16="http://schemas.microsoft.com/office/drawing/2014/main" id="{1B5C607C-AB51-48B0-8571-80BC9197A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472" y="1092119"/>
            <a:ext cx="224575" cy="314405"/>
          </a:xfrm>
          <a:prstGeom prst="rect">
            <a:avLst/>
          </a:prstGeom>
        </p:spPr>
      </p:pic>
      <p:pic>
        <p:nvPicPr>
          <p:cNvPr id="9" name="Picture 8">
            <a:extLst>
              <a:ext uri="{FF2B5EF4-FFF2-40B4-BE49-F238E27FC236}">
                <a16:creationId xmlns:a16="http://schemas.microsoft.com/office/drawing/2014/main" id="{C1BF421D-9F8B-4D36-9872-C1D2C4F6C4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8396" y="687083"/>
            <a:ext cx="224575" cy="314405"/>
          </a:xfrm>
          <a:prstGeom prst="rect">
            <a:avLst/>
          </a:prstGeom>
        </p:spPr>
      </p:pic>
      <p:pic>
        <p:nvPicPr>
          <p:cNvPr id="10" name="Picture 9">
            <a:extLst>
              <a:ext uri="{FF2B5EF4-FFF2-40B4-BE49-F238E27FC236}">
                <a16:creationId xmlns:a16="http://schemas.microsoft.com/office/drawing/2014/main" id="{F9D2A112-E169-4A7D-9BD4-F596311AA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985" y="5498680"/>
            <a:ext cx="224575" cy="314405"/>
          </a:xfrm>
          <a:prstGeom prst="rect">
            <a:avLst/>
          </a:prstGeom>
        </p:spPr>
      </p:pic>
      <p:pic>
        <p:nvPicPr>
          <p:cNvPr id="11" name="Picture 10">
            <a:extLst>
              <a:ext uri="{FF2B5EF4-FFF2-40B4-BE49-F238E27FC236}">
                <a16:creationId xmlns:a16="http://schemas.microsoft.com/office/drawing/2014/main" id="{4DFFFC8D-BA04-4FEB-BEB6-76399B6DF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462" y="5377057"/>
            <a:ext cx="224575" cy="314405"/>
          </a:xfrm>
          <a:prstGeom prst="rect">
            <a:avLst/>
          </a:prstGeom>
        </p:spPr>
      </p:pic>
      <p:sp>
        <p:nvSpPr>
          <p:cNvPr id="12" name="TextBox 11">
            <a:extLst>
              <a:ext uri="{FF2B5EF4-FFF2-40B4-BE49-F238E27FC236}">
                <a16:creationId xmlns:a16="http://schemas.microsoft.com/office/drawing/2014/main" id="{413883E5-2125-4B62-B638-9DF51CA90DFD}"/>
              </a:ext>
            </a:extLst>
          </p:cNvPr>
          <p:cNvSpPr txBox="1"/>
          <p:nvPr/>
        </p:nvSpPr>
        <p:spPr>
          <a:xfrm>
            <a:off x="1356212" y="1227842"/>
            <a:ext cx="104868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Mai</a:t>
            </a:r>
          </a:p>
        </p:txBody>
      </p:sp>
      <p:sp>
        <p:nvSpPr>
          <p:cNvPr id="16" name="TextBox 15">
            <a:extLst>
              <a:ext uri="{FF2B5EF4-FFF2-40B4-BE49-F238E27FC236}">
                <a16:creationId xmlns:a16="http://schemas.microsoft.com/office/drawing/2014/main" id="{43060686-77EE-4025-8D07-97366FA86A91}"/>
              </a:ext>
            </a:extLst>
          </p:cNvPr>
          <p:cNvSpPr txBox="1"/>
          <p:nvPr/>
        </p:nvSpPr>
        <p:spPr>
          <a:xfrm>
            <a:off x="1615061" y="818963"/>
            <a:ext cx="100059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Chiang Rai</a:t>
            </a:r>
          </a:p>
        </p:txBody>
      </p:sp>
      <p:sp>
        <p:nvSpPr>
          <p:cNvPr id="18" name="TextBox 17">
            <a:extLst>
              <a:ext uri="{FF2B5EF4-FFF2-40B4-BE49-F238E27FC236}">
                <a16:creationId xmlns:a16="http://schemas.microsoft.com/office/drawing/2014/main" id="{9F8E8891-2A1D-4DFF-95EF-C615CF356DD3}"/>
              </a:ext>
            </a:extLst>
          </p:cNvPr>
          <p:cNvSpPr txBox="1"/>
          <p:nvPr/>
        </p:nvSpPr>
        <p:spPr>
          <a:xfrm>
            <a:off x="1242135" y="5594600"/>
            <a:ext cx="56938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Krabi</a:t>
            </a:r>
          </a:p>
        </p:txBody>
      </p:sp>
      <p:sp>
        <p:nvSpPr>
          <p:cNvPr id="28" name="TextBox 27">
            <a:extLst>
              <a:ext uri="{FF2B5EF4-FFF2-40B4-BE49-F238E27FC236}">
                <a16:creationId xmlns:a16="http://schemas.microsoft.com/office/drawing/2014/main" id="{FAA4F91B-D637-4CF4-8977-F132D99B4871}"/>
              </a:ext>
            </a:extLst>
          </p:cNvPr>
          <p:cNvSpPr txBox="1"/>
          <p:nvPr/>
        </p:nvSpPr>
        <p:spPr>
          <a:xfrm>
            <a:off x="550920" y="5846182"/>
            <a:ext cx="691215"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Phuket</a:t>
            </a:r>
          </a:p>
        </p:txBody>
      </p:sp>
      <p:sp>
        <p:nvSpPr>
          <p:cNvPr id="14" name="TextBox 13">
            <a:extLst>
              <a:ext uri="{FF2B5EF4-FFF2-40B4-BE49-F238E27FC236}">
                <a16:creationId xmlns:a16="http://schemas.microsoft.com/office/drawing/2014/main" id="{10E96913-9E4C-4C5C-B5C8-FBD54869298F}"/>
              </a:ext>
            </a:extLst>
          </p:cNvPr>
          <p:cNvSpPr txBox="1"/>
          <p:nvPr/>
        </p:nvSpPr>
        <p:spPr>
          <a:xfrm>
            <a:off x="1647548" y="5044767"/>
            <a:ext cx="970137" cy="276999"/>
          </a:xfrm>
          <a:prstGeom prst="rect">
            <a:avLst/>
          </a:prstGeom>
          <a:noFill/>
        </p:spPr>
        <p:txBody>
          <a:bodyPr wrap="none" rtlCol="0">
            <a:spAutoFit/>
          </a:bodyPr>
          <a:lstStyle/>
          <a:p>
            <a:r>
              <a:rPr lang="en-US" sz="1200" b="1" dirty="0">
                <a:solidFill>
                  <a:srgbClr val="54130D"/>
                </a:solidFill>
                <a:latin typeface="Century Gothic" panose="020B0502020202020204" pitchFamily="34" charset="0"/>
              </a:rPr>
              <a:t>Koh Samui</a:t>
            </a:r>
          </a:p>
        </p:txBody>
      </p:sp>
      <p:pic>
        <p:nvPicPr>
          <p:cNvPr id="15" name="Picture 14">
            <a:extLst>
              <a:ext uri="{FF2B5EF4-FFF2-40B4-BE49-F238E27FC236}">
                <a16:creationId xmlns:a16="http://schemas.microsoft.com/office/drawing/2014/main" id="{A7C971DD-86A1-494F-B1D9-877784440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2773" y="4868861"/>
            <a:ext cx="224575" cy="314405"/>
          </a:xfrm>
          <a:prstGeom prst="rect">
            <a:avLst/>
          </a:prstGeom>
        </p:spPr>
      </p:pic>
    </p:spTree>
    <p:extLst>
      <p:ext uri="{BB962C8B-B14F-4D97-AF65-F5344CB8AC3E}">
        <p14:creationId xmlns:p14="http://schemas.microsoft.com/office/powerpoint/2010/main" val="169479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73D77E2-ED16-41AF-943C-F5F6A2C3B6FC}"/>
              </a:ext>
            </a:extLst>
          </p:cNvPr>
          <p:cNvPicPr>
            <a:picLocks noChangeAspect="1"/>
          </p:cNvPicPr>
          <p:nvPr/>
        </p:nvPicPr>
        <p:blipFill>
          <a:blip r:embed="rId2"/>
          <a:stretch>
            <a:fillRect/>
          </a:stretch>
        </p:blipFill>
        <p:spPr>
          <a:xfrm>
            <a:off x="0" y="0"/>
            <a:ext cx="6515734" cy="6858000"/>
          </a:xfrm>
          <a:prstGeom prst="rect">
            <a:avLst/>
          </a:prstGeom>
        </p:spPr>
      </p:pic>
      <p:sp>
        <p:nvSpPr>
          <p:cNvPr id="31" name="Rectangle 30">
            <a:extLst>
              <a:ext uri="{FF2B5EF4-FFF2-40B4-BE49-F238E27FC236}">
                <a16:creationId xmlns:a16="http://schemas.microsoft.com/office/drawing/2014/main" id="{C3D69A1F-344F-4D48-94A7-952B602A45F3}"/>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3C6E8-756D-AB49-9220-C72BD269232C}"/>
              </a:ext>
            </a:extLst>
          </p:cNvPr>
          <p:cNvSpPr txBox="1"/>
          <p:nvPr/>
        </p:nvSpPr>
        <p:spPr>
          <a:xfrm>
            <a:off x="581150" y="2370144"/>
            <a:ext cx="5696818" cy="461665"/>
          </a:xfrm>
          <a:prstGeom prst="rect">
            <a:avLst/>
          </a:prstGeom>
          <a:noFill/>
        </p:spPr>
        <p:txBody>
          <a:bodyPr wrap="square" rtlCol="0">
            <a:spAutoFit/>
          </a:bodyPr>
          <a:lstStyle/>
          <a:p>
            <a:r>
              <a:rPr lang="en-US" sz="2400" b="1" dirty="0">
                <a:solidFill>
                  <a:srgbClr val="C00000"/>
                </a:solidFill>
                <a:latin typeface="Century Gothic" panose="020B0502020202020204" pitchFamily="34" charset="0"/>
              </a:rPr>
              <a:t>137 PILLARS SUITES &amp; RESIDENCES</a:t>
            </a:r>
            <a:endParaRPr lang="x-none" sz="2400" b="1" dirty="0">
              <a:solidFill>
                <a:srgbClr val="C00000"/>
              </a:solidFill>
              <a:latin typeface="Century Gothic" panose="020B0502020202020204" pitchFamily="34" charset="0"/>
            </a:endParaRPr>
          </a:p>
        </p:txBody>
      </p:sp>
      <p:grpSp>
        <p:nvGrpSpPr>
          <p:cNvPr id="4" name="Group 3">
            <a:extLst>
              <a:ext uri="{FF2B5EF4-FFF2-40B4-BE49-F238E27FC236}">
                <a16:creationId xmlns:a16="http://schemas.microsoft.com/office/drawing/2014/main" id="{E7DAEC4A-07DC-714B-983B-A346A3F15B35}"/>
              </a:ext>
            </a:extLst>
          </p:cNvPr>
          <p:cNvGrpSpPr/>
          <p:nvPr/>
        </p:nvGrpSpPr>
        <p:grpSpPr>
          <a:xfrm>
            <a:off x="681166" y="3198445"/>
            <a:ext cx="1523919" cy="268638"/>
            <a:chOff x="717630" y="2197090"/>
            <a:chExt cx="1523919"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pic>
          <p:nvPicPr>
            <p:cNvPr id="10" name="Picture 9">
              <a:extLst>
                <a:ext uri="{FF2B5EF4-FFF2-40B4-BE49-F238E27FC236}">
                  <a16:creationId xmlns:a16="http://schemas.microsoft.com/office/drawing/2014/main" id="{1F1FE65E-18B3-EC48-BFC3-84514F778F33}"/>
                </a:ext>
              </a:extLst>
            </p:cNvPr>
            <p:cNvPicPr>
              <a:picLocks noChangeAspect="1"/>
            </p:cNvPicPr>
            <p:nvPr/>
          </p:nvPicPr>
          <p:blipFill>
            <a:blip r:embed="rId3"/>
            <a:stretch>
              <a:fillRect/>
            </a:stretch>
          </p:blipFill>
          <p:spPr>
            <a:xfrm>
              <a:off x="1956121"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267619" y="3162386"/>
            <a:ext cx="2204450" cy="338554"/>
          </a:xfrm>
          <a:prstGeom prst="rect">
            <a:avLst/>
          </a:prstGeom>
          <a:noFill/>
        </p:spPr>
        <p:txBody>
          <a:bodyPr wrap="none" rtlCol="0">
            <a:spAutoFit/>
          </a:bodyPr>
          <a:lstStyle/>
          <a:p>
            <a:r>
              <a:rPr lang="en-US" sz="1600" dirty="0">
                <a:solidFill>
                  <a:schemeClr val="bg1"/>
                </a:solidFill>
                <a:latin typeface="Century Gothic" panose="020B0502020202020204" pitchFamily="34" charset="0"/>
              </a:rPr>
              <a:t>Bangkok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61802" y="3702586"/>
            <a:ext cx="5716166" cy="1492716"/>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Most A-List Suite Experience, Small Luxury Hotels Awards 2017 </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Butler service and personal mobile phone with 4G connection</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Maxi bars with private wine cellars in all suites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Louie and Jack, the 137 Pillars London cabs offer complimentary transfers to the </a:t>
            </a:r>
            <a:r>
              <a:rPr lang="en-US" sz="1300" dirty="0" err="1">
                <a:solidFill>
                  <a:schemeClr val="bg1"/>
                </a:solidFill>
                <a:latin typeface="Century Gothic" panose="020B0502020202020204" pitchFamily="34" charset="0"/>
              </a:rPr>
              <a:t>skytrain</a:t>
            </a:r>
            <a:r>
              <a:rPr lang="en-US" sz="1300" dirty="0">
                <a:solidFill>
                  <a:schemeClr val="bg1"/>
                </a:solidFill>
                <a:latin typeface="Century Gothic" panose="020B0502020202020204" pitchFamily="34" charset="0"/>
              </a:rPr>
              <a:t> and nearby shopping malls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Personal shopper service, private barber and hairstylist</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Privately curated Bangkok art tour</a:t>
            </a: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90"/>
          <a:stretch/>
        </p:blipFill>
        <p:spPr>
          <a:xfrm>
            <a:off x="6595352" y="2137463"/>
            <a:ext cx="3149149" cy="4720537"/>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353" y="-14228"/>
            <a:ext cx="3149684" cy="209966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2740" y="5267680"/>
            <a:ext cx="2379260" cy="1615720"/>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9806729" y="-27295"/>
            <a:ext cx="2385271" cy="3589362"/>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6729" y="3617916"/>
            <a:ext cx="2385271" cy="1576855"/>
          </a:xfrm>
          <a:prstGeom prst="rect">
            <a:avLst/>
          </a:prstGeom>
        </p:spPr>
      </p:pic>
      <p:pic>
        <p:nvPicPr>
          <p:cNvPr id="26" name="Picture 25">
            <a:extLst>
              <a:ext uri="{FF2B5EF4-FFF2-40B4-BE49-F238E27FC236}">
                <a16:creationId xmlns:a16="http://schemas.microsoft.com/office/drawing/2014/main" id="{3FFB75DE-B593-4C4D-9905-25B18F5DB0E2}"/>
              </a:ext>
            </a:extLst>
          </p:cNvPr>
          <p:cNvPicPr>
            <a:picLocks noChangeAspect="1"/>
          </p:cNvPicPr>
          <p:nvPr/>
        </p:nvPicPr>
        <p:blipFill>
          <a:blip r:embed="rId9"/>
          <a:stretch>
            <a:fillRect/>
          </a:stretch>
        </p:blipFill>
        <p:spPr>
          <a:xfrm>
            <a:off x="829724" y="255114"/>
            <a:ext cx="2499265" cy="797958"/>
          </a:xfrm>
          <a:prstGeom prst="rect">
            <a:avLst/>
          </a:prstGeom>
        </p:spPr>
      </p:pic>
    </p:spTree>
    <p:extLst>
      <p:ext uri="{BB962C8B-B14F-4D97-AF65-F5344CB8AC3E}">
        <p14:creationId xmlns:p14="http://schemas.microsoft.com/office/powerpoint/2010/main" val="85298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3C6E8-756D-AB49-9220-C72BD269232C}"/>
              </a:ext>
            </a:extLst>
          </p:cNvPr>
          <p:cNvSpPr txBox="1"/>
          <p:nvPr/>
        </p:nvSpPr>
        <p:spPr>
          <a:xfrm>
            <a:off x="581150" y="1513209"/>
            <a:ext cx="5696818"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SLEEP BY DESIGN THERAPY</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81150" y="2089483"/>
            <a:ext cx="5716166" cy="3693319"/>
          </a:xfrm>
          <a:prstGeom prst="rect">
            <a:avLst/>
          </a:prstGeom>
          <a:noFill/>
        </p:spPr>
        <p:txBody>
          <a:bodyPr wrap="square" rtlCol="0">
            <a:spAutoFit/>
          </a:bodyPr>
          <a:lstStyle/>
          <a:p>
            <a:r>
              <a:rPr lang="en-US" sz="1300" b="1" dirty="0">
                <a:solidFill>
                  <a:schemeClr val="tx1">
                    <a:lumMod val="75000"/>
                    <a:lumOff val="25000"/>
                  </a:schemeClr>
                </a:solidFill>
                <a:latin typeface="Century Gothic" panose="020B0502020202020204" pitchFamily="34" charset="0"/>
                <a:cs typeface="Calibri" panose="020F0502020204030204" pitchFamily="34" charset="0"/>
              </a:rPr>
              <a:t>Overview:</a:t>
            </a:r>
          </a:p>
          <a:p>
            <a:pPr fontAlgn="base">
              <a:buClr>
                <a:srgbClr val="B72032"/>
              </a:buClr>
            </a:pPr>
            <a:r>
              <a:rPr lang="en-US" sz="1300" dirty="0">
                <a:solidFill>
                  <a:schemeClr val="tx1">
                    <a:lumMod val="75000"/>
                    <a:lumOff val="25000"/>
                  </a:schemeClr>
                </a:solidFill>
                <a:latin typeface="Century Gothic" panose="020B0502020202020204" pitchFamily="34" charset="0"/>
              </a:rPr>
              <a:t>Exclusive to 137 Pillars Hotels &amp; Resorts’ Wellness </a:t>
            </a:r>
            <a:r>
              <a:rPr lang="en-US" sz="1300" dirty="0" err="1">
                <a:solidFill>
                  <a:schemeClr val="tx1">
                    <a:lumMod val="75000"/>
                    <a:lumOff val="25000"/>
                  </a:schemeClr>
                </a:solidFill>
                <a:latin typeface="Century Gothic" panose="020B0502020202020204" pitchFamily="34" charset="0"/>
              </a:rPr>
              <a:t>Programme</a:t>
            </a:r>
            <a:r>
              <a:rPr lang="en-US" sz="1300" dirty="0">
                <a:solidFill>
                  <a:schemeClr val="tx1">
                    <a:lumMod val="75000"/>
                    <a:lumOff val="25000"/>
                  </a:schemeClr>
                </a:solidFill>
                <a:latin typeface="Century Gothic" panose="020B0502020202020204" pitchFamily="34" charset="0"/>
              </a:rPr>
              <a:t>, the Sleep by Design therapy </a:t>
            </a:r>
            <a:r>
              <a:rPr lang="en-US" sz="1300" dirty="0" err="1">
                <a:solidFill>
                  <a:schemeClr val="tx1">
                    <a:lumMod val="75000"/>
                    <a:lumOff val="25000"/>
                  </a:schemeClr>
                </a:solidFill>
                <a:latin typeface="Century Gothic" panose="020B0502020202020204" pitchFamily="34" charset="0"/>
              </a:rPr>
              <a:t>programme</a:t>
            </a:r>
            <a:r>
              <a:rPr lang="en-US" sz="1300" dirty="0">
                <a:solidFill>
                  <a:schemeClr val="tx1">
                    <a:lumMod val="75000"/>
                    <a:lumOff val="25000"/>
                  </a:schemeClr>
                </a:solidFill>
                <a:latin typeface="Century Gothic" panose="020B0502020202020204" pitchFamily="34" charset="0"/>
              </a:rPr>
              <a:t> is a deeply restorative, soothing and relaxing treatment that improves quality of sleep and recovery through a combination of traditional holistic elements, combined with the latest technology.</a:t>
            </a:r>
          </a:p>
          <a:p>
            <a:endParaRPr lang="en-US" sz="1300" dirty="0">
              <a:solidFill>
                <a:schemeClr val="tx1">
                  <a:lumMod val="75000"/>
                  <a:lumOff val="25000"/>
                </a:schemeClr>
              </a:solidFill>
              <a:latin typeface="Century Gothic" panose="020B0502020202020204" pitchFamily="34" charset="0"/>
            </a:endParaRPr>
          </a:p>
          <a:p>
            <a:r>
              <a:rPr lang="en-US" sz="1300" b="1" dirty="0">
                <a:solidFill>
                  <a:schemeClr val="tx1">
                    <a:lumMod val="75000"/>
                    <a:lumOff val="25000"/>
                  </a:schemeClr>
                </a:solidFill>
                <a:latin typeface="Century Gothic" panose="020B0502020202020204" pitchFamily="34" charset="0"/>
                <a:cs typeface="Calibri" panose="020F0502020204030204" pitchFamily="34" charset="0"/>
              </a:rPr>
              <a:t>Inclusions:</a:t>
            </a:r>
          </a:p>
          <a:p>
            <a:pPr marL="171450" indent="-171450" fontAlgn="base">
              <a:buClr>
                <a:srgbClr val="B72032"/>
              </a:buClr>
              <a:buFont typeface="Arial" panose="020B0604020202020204" pitchFamily="34" charset="0"/>
              <a:buChar char="•"/>
            </a:pPr>
            <a:r>
              <a:rPr lang="en-US" sz="1300" dirty="0">
                <a:solidFill>
                  <a:schemeClr val="tx1">
                    <a:lumMod val="75000"/>
                    <a:lumOff val="25000"/>
                  </a:schemeClr>
                </a:solidFill>
                <a:latin typeface="Century Gothic" panose="020B0502020202020204" pitchFamily="34" charset="0"/>
              </a:rPr>
              <a:t>Pre-warmed towels </a:t>
            </a:r>
          </a:p>
          <a:p>
            <a:pPr marL="171450" indent="-171450" fontAlgn="base">
              <a:buClr>
                <a:srgbClr val="B72032"/>
              </a:buClr>
              <a:buFont typeface="Arial" panose="020B0604020202020204" pitchFamily="34" charset="0"/>
              <a:buChar char="•"/>
            </a:pPr>
            <a:r>
              <a:rPr lang="en-US" sz="1300" dirty="0">
                <a:solidFill>
                  <a:schemeClr val="tx1">
                    <a:lumMod val="75000"/>
                    <a:lumOff val="25000"/>
                  </a:schemeClr>
                </a:solidFill>
                <a:latin typeface="Century Gothic" panose="020B0502020202020204" pitchFamily="34" charset="0"/>
              </a:rPr>
              <a:t>Oil aroma burner</a:t>
            </a:r>
          </a:p>
          <a:p>
            <a:pPr marL="171450" indent="-171450" fontAlgn="base">
              <a:buClr>
                <a:srgbClr val="B72032"/>
              </a:buClr>
              <a:buFont typeface="Arial" panose="020B0604020202020204" pitchFamily="34" charset="0"/>
              <a:buChar char="•"/>
            </a:pPr>
            <a:r>
              <a:rPr lang="en-US" sz="1300" dirty="0">
                <a:solidFill>
                  <a:schemeClr val="tx1">
                    <a:lumMod val="75000"/>
                    <a:lumOff val="25000"/>
                  </a:schemeClr>
                </a:solidFill>
                <a:latin typeface="Century Gothic" panose="020B0502020202020204" pitchFamily="34" charset="0"/>
              </a:rPr>
              <a:t>Binaural beats (sound wave therapy)</a:t>
            </a:r>
          </a:p>
          <a:p>
            <a:pPr marL="171450" indent="-171450" fontAlgn="base">
              <a:buClr>
                <a:srgbClr val="B72032"/>
              </a:buClr>
              <a:buFont typeface="Arial" panose="020B0604020202020204" pitchFamily="34" charset="0"/>
              <a:buChar char="•"/>
            </a:pPr>
            <a:r>
              <a:rPr lang="en-US" sz="1300" dirty="0">
                <a:solidFill>
                  <a:schemeClr val="tx1">
                    <a:lumMod val="75000"/>
                    <a:lumOff val="25000"/>
                  </a:schemeClr>
                </a:solidFill>
                <a:latin typeface="Century Gothic" panose="020B0502020202020204" pitchFamily="34" charset="0"/>
              </a:rPr>
              <a:t>Eye mask</a:t>
            </a:r>
          </a:p>
          <a:p>
            <a:pPr marL="171450" indent="-171450" fontAlgn="base">
              <a:buClr>
                <a:srgbClr val="B72032"/>
              </a:buClr>
              <a:buFont typeface="Arial" panose="020B0604020202020204" pitchFamily="34" charset="0"/>
              <a:buChar char="•"/>
            </a:pPr>
            <a:r>
              <a:rPr lang="en-US" sz="1300" dirty="0">
                <a:solidFill>
                  <a:schemeClr val="tx1">
                    <a:lumMod val="75000"/>
                    <a:lumOff val="25000"/>
                  </a:schemeClr>
                </a:solidFill>
                <a:latin typeface="Century Gothic" panose="020B0502020202020204" pitchFamily="34" charset="0"/>
              </a:rPr>
              <a:t>Floral foot cleansing ritual</a:t>
            </a:r>
          </a:p>
          <a:p>
            <a:pPr marL="171450" indent="-171450" fontAlgn="base">
              <a:buClr>
                <a:srgbClr val="B72032"/>
              </a:buClr>
              <a:buFont typeface="Arial" panose="020B0604020202020204" pitchFamily="34" charset="0"/>
              <a:buChar char="•"/>
            </a:pPr>
            <a:r>
              <a:rPr lang="en-US" sz="1300" dirty="0">
                <a:solidFill>
                  <a:schemeClr val="tx1">
                    <a:lumMod val="75000"/>
                    <a:lumOff val="25000"/>
                  </a:schemeClr>
                </a:solidFill>
                <a:latin typeface="Century Gothic" panose="020B0502020202020204" pitchFamily="34" charset="0"/>
              </a:rPr>
              <a:t>Reiki treatment</a:t>
            </a:r>
          </a:p>
          <a:p>
            <a:pPr marL="171450" indent="-171450" fontAlgn="base">
              <a:buClr>
                <a:srgbClr val="B72032"/>
              </a:buClr>
              <a:buFont typeface="Arial" panose="020B0604020202020204" pitchFamily="34" charset="0"/>
              <a:buChar char="•"/>
            </a:pPr>
            <a:r>
              <a:rPr lang="en-US" sz="1300" dirty="0">
                <a:solidFill>
                  <a:schemeClr val="tx1">
                    <a:lumMod val="75000"/>
                    <a:lumOff val="25000"/>
                  </a:schemeClr>
                </a:solidFill>
                <a:latin typeface="Century Gothic" panose="020B0502020202020204" pitchFamily="34" charset="0"/>
              </a:rPr>
              <a:t>Full body massage therapy</a:t>
            </a:r>
          </a:p>
          <a:p>
            <a:endParaRPr lang="en-US" sz="1300" b="1" dirty="0">
              <a:solidFill>
                <a:schemeClr val="tx1">
                  <a:lumMod val="75000"/>
                  <a:lumOff val="25000"/>
                </a:schemeClr>
              </a:solidFill>
              <a:latin typeface="Century Gothic" panose="020B0502020202020204" pitchFamily="34" charset="0"/>
            </a:endParaRPr>
          </a:p>
          <a:p>
            <a:r>
              <a:rPr lang="en-US" sz="1300" b="1" dirty="0">
                <a:solidFill>
                  <a:schemeClr val="tx1">
                    <a:lumMod val="75000"/>
                    <a:lumOff val="25000"/>
                  </a:schemeClr>
                </a:solidFill>
                <a:latin typeface="Century Gothic" panose="020B0502020202020204" pitchFamily="34" charset="0"/>
                <a:cs typeface="Calibri" panose="020F0502020204030204" pitchFamily="34" charset="0"/>
              </a:rPr>
              <a:t>Pricing:</a:t>
            </a:r>
          </a:p>
          <a:p>
            <a:r>
              <a:rPr lang="en-US" sz="1300" b="1" dirty="0">
                <a:solidFill>
                  <a:schemeClr val="tx1">
                    <a:lumMod val="75000"/>
                    <a:lumOff val="25000"/>
                  </a:schemeClr>
                </a:solidFill>
                <a:latin typeface="Century Gothic" panose="020B0502020202020204" pitchFamily="34" charset="0"/>
              </a:rPr>
              <a:t>Sleep by Design Therapy </a:t>
            </a:r>
            <a:r>
              <a:rPr lang="en-US" sz="1300" dirty="0">
                <a:solidFill>
                  <a:schemeClr val="tx1">
                    <a:lumMod val="75000"/>
                    <a:lumOff val="25000"/>
                  </a:schemeClr>
                </a:solidFill>
                <a:latin typeface="Century Gothic" panose="020B0502020202020204" pitchFamily="34" charset="0"/>
              </a:rPr>
              <a:t>is priced at </a:t>
            </a:r>
            <a:r>
              <a:rPr lang="en-US" sz="1300" b="1" dirty="0">
                <a:solidFill>
                  <a:schemeClr val="tx1">
                    <a:lumMod val="75000"/>
                    <a:lumOff val="25000"/>
                  </a:schemeClr>
                </a:solidFill>
                <a:latin typeface="Century Gothic" panose="020B0502020202020204" pitchFamily="34" charset="0"/>
              </a:rPr>
              <a:t>THB 4,200++ per person</a:t>
            </a:r>
            <a:r>
              <a:rPr lang="en-US" sz="1300" dirty="0">
                <a:solidFill>
                  <a:schemeClr val="tx1">
                    <a:lumMod val="75000"/>
                    <a:lumOff val="25000"/>
                  </a:schemeClr>
                </a:solidFill>
                <a:latin typeface="Century Gothic" panose="020B0502020202020204" pitchFamily="34" charset="0"/>
              </a:rPr>
              <a:t>.</a:t>
            </a: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95352" y="2169994"/>
            <a:ext cx="3149149" cy="470847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5444" y="-14228"/>
            <a:ext cx="3149502" cy="209966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2740" y="5270913"/>
            <a:ext cx="2379260" cy="1586173"/>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06"/>
          <a:stretch/>
        </p:blipFill>
        <p:spPr>
          <a:xfrm>
            <a:off x="9806729" y="0"/>
            <a:ext cx="2385271" cy="3574034"/>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6728" y="3632430"/>
            <a:ext cx="2385271" cy="1576855"/>
          </a:xfrm>
          <a:prstGeom prst="rect">
            <a:avLst/>
          </a:prstGeom>
        </p:spPr>
      </p:pic>
      <p:sp>
        <p:nvSpPr>
          <p:cNvPr id="18" name="TextBox 17">
            <a:extLst>
              <a:ext uri="{FF2B5EF4-FFF2-40B4-BE49-F238E27FC236}">
                <a16:creationId xmlns:a16="http://schemas.microsoft.com/office/drawing/2014/main" id="{C61CA3DD-3EBE-4D79-BF5C-34F6A14311ED}"/>
              </a:ext>
            </a:extLst>
          </p:cNvPr>
          <p:cNvSpPr txBox="1"/>
          <p:nvPr/>
        </p:nvSpPr>
        <p:spPr>
          <a:xfrm>
            <a:off x="581150" y="396420"/>
            <a:ext cx="5696818" cy="461665"/>
          </a:xfrm>
          <a:prstGeom prst="rect">
            <a:avLst/>
          </a:prstGeom>
          <a:noFill/>
        </p:spPr>
        <p:txBody>
          <a:bodyPr wrap="square" rtlCol="0">
            <a:spAutoFit/>
          </a:bodyPr>
          <a:lstStyle/>
          <a:p>
            <a:r>
              <a:rPr lang="en-US" sz="2400" b="1" dirty="0">
                <a:solidFill>
                  <a:srgbClr val="C00000"/>
                </a:solidFill>
                <a:latin typeface="Century Gothic" panose="020B0502020202020204" pitchFamily="34" charset="0"/>
              </a:rPr>
              <a:t>137 PILLARS SUITES &amp; RESIDENCES</a:t>
            </a:r>
            <a:endParaRPr lang="x-none" sz="2400" b="1" dirty="0">
              <a:solidFill>
                <a:srgbClr val="C00000"/>
              </a:solidFill>
              <a:latin typeface="Century Gothic" panose="020B0502020202020204" pitchFamily="34" charset="0"/>
            </a:endParaRPr>
          </a:p>
        </p:txBody>
      </p:sp>
    </p:spTree>
    <p:extLst>
      <p:ext uri="{BB962C8B-B14F-4D97-AF65-F5344CB8AC3E}">
        <p14:creationId xmlns:p14="http://schemas.microsoft.com/office/powerpoint/2010/main" val="174595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eekend Brunch Nimit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95444" y="2169994"/>
            <a:ext cx="3149057" cy="47084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53C6E8-756D-AB49-9220-C72BD269232C}"/>
              </a:ext>
            </a:extLst>
          </p:cNvPr>
          <p:cNvSpPr txBox="1"/>
          <p:nvPr/>
        </p:nvSpPr>
        <p:spPr>
          <a:xfrm>
            <a:off x="581150" y="1513209"/>
            <a:ext cx="5696818" cy="400110"/>
          </a:xfrm>
          <a:prstGeom prst="rect">
            <a:avLst/>
          </a:prstGeom>
          <a:noFill/>
        </p:spPr>
        <p:txBody>
          <a:bodyPr wrap="square" rtlCol="0">
            <a:spAutoFit/>
          </a:bodyPr>
          <a:lstStyle/>
          <a:p>
            <a:r>
              <a:rPr lang="en-US" sz="2000" b="1" dirty="0">
                <a:solidFill>
                  <a:srgbClr val="B72032"/>
                </a:solidFill>
                <a:latin typeface="Century Gothic" panose="020B0502020202020204" pitchFamily="34" charset="0"/>
              </a:rPr>
              <a:t>WELLNESS CUISINE</a:t>
            </a:r>
            <a:endParaRPr lang="x-none" sz="2000" b="1" dirty="0">
              <a:solidFill>
                <a:srgbClr val="B72032"/>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581149" y="2089483"/>
            <a:ext cx="5696819" cy="3293209"/>
          </a:xfrm>
          <a:prstGeom prst="rect">
            <a:avLst/>
          </a:prstGeom>
          <a:noFill/>
        </p:spPr>
        <p:txBody>
          <a:bodyPr wrap="square" rtlCol="0">
            <a:spAutoFit/>
          </a:bodyPr>
          <a:lstStyle/>
          <a:p>
            <a:r>
              <a:rPr lang="en-US" sz="1300" b="1" dirty="0">
                <a:solidFill>
                  <a:srgbClr val="B72032"/>
                </a:solidFill>
                <a:latin typeface="Century Gothic" panose="020B0502020202020204" pitchFamily="34" charset="0"/>
                <a:cs typeface="Calibri" panose="020F0502020204030204" pitchFamily="34" charset="0"/>
              </a:rPr>
              <a:t>Overview:</a:t>
            </a:r>
          </a:p>
          <a:p>
            <a:pPr fontAlgn="base">
              <a:buClr>
                <a:srgbClr val="B72032"/>
              </a:buClr>
            </a:pPr>
            <a:r>
              <a:rPr lang="en-US" sz="1300" dirty="0">
                <a:latin typeface="Century Gothic" panose="020B0502020202020204" pitchFamily="34" charset="0"/>
              </a:rPr>
              <a:t>The team of talented chefs at </a:t>
            </a:r>
            <a:r>
              <a:rPr lang="en-US" sz="1300" b="1" dirty="0">
                <a:latin typeface="Century Gothic" panose="020B0502020202020204" pitchFamily="34" charset="0"/>
              </a:rPr>
              <a:t>137 Pillars Suites &amp; Residences Bangkok </a:t>
            </a:r>
            <a:r>
              <a:rPr lang="en-US" sz="1300" dirty="0">
                <a:latin typeface="Century Gothic" panose="020B0502020202020204" pitchFamily="34" charset="0"/>
              </a:rPr>
              <a:t>has created a menu of sumptuous dishes that perfectly match the therapies being offered during the hotel’s Season of Wellness, based on different food groups.</a:t>
            </a:r>
          </a:p>
          <a:p>
            <a:pPr marL="171450" indent="-171450" fontAlgn="base">
              <a:buClr>
                <a:srgbClr val="B72032"/>
              </a:buClr>
              <a:buFont typeface="Arial" panose="020B0604020202020204" pitchFamily="34" charset="0"/>
              <a:buChar char="•"/>
            </a:pPr>
            <a:endParaRPr lang="en-US" sz="1300" dirty="0">
              <a:solidFill>
                <a:schemeClr val="tx1">
                  <a:lumMod val="65000"/>
                  <a:lumOff val="35000"/>
                </a:schemeClr>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Inclusions:</a:t>
            </a:r>
          </a:p>
          <a:p>
            <a:pPr marL="171450" indent="-171450" fontAlgn="base">
              <a:buClr>
                <a:srgbClr val="B72032"/>
              </a:buClr>
              <a:buFont typeface="Arial" panose="020B0604020202020204" pitchFamily="34" charset="0"/>
              <a:buChar char="•"/>
            </a:pPr>
            <a:r>
              <a:rPr lang="en-US" sz="1300" dirty="0">
                <a:latin typeface="Century Gothic" panose="020B0502020202020204" pitchFamily="34" charset="0"/>
              </a:rPr>
              <a:t>Sustainable, organic and seasonal ingredients from Thailand and around the world</a:t>
            </a:r>
          </a:p>
          <a:p>
            <a:pPr marL="171450" indent="-171450" fontAlgn="base">
              <a:buClr>
                <a:srgbClr val="B72032"/>
              </a:buClr>
              <a:buFont typeface="Arial" panose="020B0604020202020204" pitchFamily="34" charset="0"/>
              <a:buChar char="•"/>
            </a:pPr>
            <a:r>
              <a:rPr lang="en-US" sz="1300" dirty="0">
                <a:latin typeface="Century Gothic" panose="020B0502020202020204" pitchFamily="34" charset="0"/>
              </a:rPr>
              <a:t>The open kitchen and a wellness menu curated by award winning Chef </a:t>
            </a:r>
            <a:r>
              <a:rPr lang="en-US" sz="1300" dirty="0" err="1">
                <a:latin typeface="Century Gothic" panose="020B0502020202020204" pitchFamily="34" charset="0"/>
              </a:rPr>
              <a:t>Nanang</a:t>
            </a:r>
            <a:endParaRPr lang="en-US" sz="1300" dirty="0">
              <a:latin typeface="Century Gothic" panose="020B0502020202020204" pitchFamily="34" charset="0"/>
            </a:endParaRPr>
          </a:p>
          <a:p>
            <a:pPr marL="171450" indent="-171450" fontAlgn="base">
              <a:buClr>
                <a:srgbClr val="B72032"/>
              </a:buClr>
              <a:buFont typeface="Arial" panose="020B0604020202020204" pitchFamily="34" charset="0"/>
              <a:buChar char="•"/>
            </a:pPr>
            <a:r>
              <a:rPr lang="en-US" sz="1300" dirty="0">
                <a:latin typeface="Century Gothic" panose="020B0502020202020204" pitchFamily="34" charset="0"/>
              </a:rPr>
              <a:t>The spacious </a:t>
            </a:r>
            <a:r>
              <a:rPr lang="en-US" sz="1300" dirty="0" err="1">
                <a:latin typeface="Century Gothic" panose="020B0502020202020204" pitchFamily="34" charset="0"/>
              </a:rPr>
              <a:t>Nimitr</a:t>
            </a:r>
            <a:r>
              <a:rPr lang="en-US" sz="1300" dirty="0">
                <a:latin typeface="Century Gothic" panose="020B0502020202020204" pitchFamily="34" charset="0"/>
              </a:rPr>
              <a:t> Terrace with its breathtaking city views</a:t>
            </a:r>
          </a:p>
          <a:p>
            <a:pPr marL="171450" indent="-171450" fontAlgn="base">
              <a:buClr>
                <a:srgbClr val="B72032"/>
              </a:buClr>
              <a:buFont typeface="Arial" panose="020B0604020202020204" pitchFamily="34" charset="0"/>
              <a:buChar char="•"/>
            </a:pPr>
            <a:endParaRPr lang="en-US" sz="1300" b="1" dirty="0">
              <a:solidFill>
                <a:srgbClr val="B72032"/>
              </a:solidFill>
              <a:latin typeface="Century Gothic" panose="020B0502020202020204" pitchFamily="34" charset="0"/>
            </a:endParaRPr>
          </a:p>
          <a:p>
            <a:r>
              <a:rPr lang="en-US" sz="1300" b="1" dirty="0">
                <a:solidFill>
                  <a:srgbClr val="B72032"/>
                </a:solidFill>
                <a:latin typeface="Century Gothic" panose="020B0502020202020204" pitchFamily="34" charset="0"/>
                <a:cs typeface="Calibri" panose="020F0502020204030204" pitchFamily="34" charset="0"/>
              </a:rPr>
              <a:t>Pricing:</a:t>
            </a:r>
          </a:p>
          <a:p>
            <a:r>
              <a:rPr lang="en-US" sz="1300" dirty="0">
                <a:latin typeface="Century Gothic" panose="020B0502020202020204" pitchFamily="34" charset="0"/>
              </a:rPr>
              <a:t>A la carte menu available at </a:t>
            </a:r>
            <a:r>
              <a:rPr lang="en-US" sz="1300" b="1" dirty="0" err="1">
                <a:latin typeface="Century Gothic" panose="020B0502020202020204" pitchFamily="34" charset="0"/>
              </a:rPr>
              <a:t>Nimitr</a:t>
            </a:r>
            <a:r>
              <a:rPr lang="en-US" sz="1300" b="1" dirty="0">
                <a:latin typeface="Century Gothic" panose="020B0502020202020204" pitchFamily="34" charset="0"/>
              </a:rPr>
              <a:t> Restaurant</a:t>
            </a:r>
            <a:r>
              <a:rPr lang="en-US" sz="1300" dirty="0">
                <a:latin typeface="Century Gothic" panose="020B0502020202020204" pitchFamily="34" charset="0"/>
              </a:rPr>
              <a:t> for both lunch and dinner.</a:t>
            </a:r>
          </a:p>
        </p:txBody>
      </p:sp>
      <p:pic>
        <p:nvPicPr>
          <p:cNvPr id="13" name="Picture 12">
            <a:extLst>
              <a:ext uri="{FF2B5EF4-FFF2-40B4-BE49-F238E27FC236}">
                <a16:creationId xmlns:a16="http://schemas.microsoft.com/office/drawing/2014/main" id="{1CBA2CE7-A84B-E649-B0D3-6EBC631FF024}"/>
              </a:ext>
            </a:extLst>
          </p:cNvPr>
          <p:cNvPicPr>
            <a:picLocks noChangeAspect="1"/>
          </p:cNvPicPr>
          <p:nvPr/>
        </p:nvPicPr>
        <p:blipFill>
          <a:blip r:embed="rId3"/>
          <a:stretch>
            <a:fillRect/>
          </a:stretch>
        </p:blipFill>
        <p:spPr>
          <a:xfrm>
            <a:off x="713846" y="174958"/>
            <a:ext cx="2615143" cy="879554"/>
          </a:xfrm>
          <a:prstGeom prst="rect">
            <a:avLst/>
          </a:prstGeom>
        </p:spPr>
      </p:pic>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444" y="-14228"/>
            <a:ext cx="3149502" cy="2099668"/>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740" y="5270914"/>
            <a:ext cx="2379260" cy="1569564"/>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6729" y="-27296"/>
            <a:ext cx="2385271" cy="3589362"/>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6797" y="3632429"/>
            <a:ext cx="2385203" cy="1576855"/>
          </a:xfrm>
          <a:prstGeom prst="rect">
            <a:avLst/>
          </a:prstGeom>
        </p:spPr>
      </p:pic>
    </p:spTree>
    <p:extLst>
      <p:ext uri="{BB962C8B-B14F-4D97-AF65-F5344CB8AC3E}">
        <p14:creationId xmlns:p14="http://schemas.microsoft.com/office/powerpoint/2010/main" val="232290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7B77A1-16F4-4D52-AE60-97393C04737E}"/>
              </a:ext>
            </a:extLst>
          </p:cNvPr>
          <p:cNvPicPr>
            <a:picLocks noChangeAspect="1"/>
          </p:cNvPicPr>
          <p:nvPr/>
        </p:nvPicPr>
        <p:blipFill>
          <a:blip r:embed="rId2"/>
          <a:stretch>
            <a:fillRect/>
          </a:stretch>
        </p:blipFill>
        <p:spPr>
          <a:xfrm>
            <a:off x="0" y="0"/>
            <a:ext cx="6515734" cy="6858000"/>
          </a:xfrm>
          <a:prstGeom prst="rect">
            <a:avLst/>
          </a:prstGeom>
        </p:spPr>
      </p:pic>
      <p:sp>
        <p:nvSpPr>
          <p:cNvPr id="22" name="Rectangle 21">
            <a:extLst>
              <a:ext uri="{FF2B5EF4-FFF2-40B4-BE49-F238E27FC236}">
                <a16:creationId xmlns:a16="http://schemas.microsoft.com/office/drawing/2014/main" id="{BF9EB1DE-155C-41CC-BF33-F9911AECC93C}"/>
              </a:ext>
            </a:extLst>
          </p:cNvPr>
          <p:cNvSpPr/>
          <p:nvPr/>
        </p:nvSpPr>
        <p:spPr>
          <a:xfrm>
            <a:off x="0" y="2137463"/>
            <a:ext cx="6515734" cy="34518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7DAEC4A-07DC-714B-983B-A346A3F15B35}"/>
              </a:ext>
            </a:extLst>
          </p:cNvPr>
          <p:cNvGrpSpPr/>
          <p:nvPr/>
        </p:nvGrpSpPr>
        <p:grpSpPr>
          <a:xfrm>
            <a:off x="817646" y="2980083"/>
            <a:ext cx="1211403" cy="268638"/>
            <a:chOff x="717630" y="2197090"/>
            <a:chExt cx="1211403" cy="268638"/>
          </a:xfrm>
        </p:grpSpPr>
        <p:pic>
          <p:nvPicPr>
            <p:cNvPr id="6" name="Picture 5">
              <a:extLst>
                <a:ext uri="{FF2B5EF4-FFF2-40B4-BE49-F238E27FC236}">
                  <a16:creationId xmlns:a16="http://schemas.microsoft.com/office/drawing/2014/main" id="{B9814CB5-D4B0-434F-965D-836681D3B905}"/>
                </a:ext>
              </a:extLst>
            </p:cNvPr>
            <p:cNvPicPr>
              <a:picLocks noChangeAspect="1"/>
            </p:cNvPicPr>
            <p:nvPr/>
          </p:nvPicPr>
          <p:blipFill>
            <a:blip r:embed="rId3"/>
            <a:stretch>
              <a:fillRect/>
            </a:stretch>
          </p:blipFill>
          <p:spPr>
            <a:xfrm>
              <a:off x="717630" y="2197090"/>
              <a:ext cx="285428" cy="268638"/>
            </a:xfrm>
            <a:prstGeom prst="rect">
              <a:avLst/>
            </a:prstGeom>
          </p:spPr>
        </p:pic>
        <p:pic>
          <p:nvPicPr>
            <p:cNvPr id="7" name="Picture 6">
              <a:extLst>
                <a:ext uri="{FF2B5EF4-FFF2-40B4-BE49-F238E27FC236}">
                  <a16:creationId xmlns:a16="http://schemas.microsoft.com/office/drawing/2014/main" id="{82B3AA3C-A731-3547-AC29-6751E74D01A4}"/>
                </a:ext>
              </a:extLst>
            </p:cNvPr>
            <p:cNvPicPr>
              <a:picLocks noChangeAspect="1"/>
            </p:cNvPicPr>
            <p:nvPr/>
          </p:nvPicPr>
          <p:blipFill>
            <a:blip r:embed="rId3"/>
            <a:stretch>
              <a:fillRect/>
            </a:stretch>
          </p:blipFill>
          <p:spPr>
            <a:xfrm>
              <a:off x="1030147" y="2197090"/>
              <a:ext cx="285428" cy="268638"/>
            </a:xfrm>
            <a:prstGeom prst="rect">
              <a:avLst/>
            </a:prstGeom>
          </p:spPr>
        </p:pic>
        <p:pic>
          <p:nvPicPr>
            <p:cNvPr id="8" name="Picture 7">
              <a:extLst>
                <a:ext uri="{FF2B5EF4-FFF2-40B4-BE49-F238E27FC236}">
                  <a16:creationId xmlns:a16="http://schemas.microsoft.com/office/drawing/2014/main" id="{71F21CC1-9EBC-D647-9B4B-B73276490268}"/>
                </a:ext>
              </a:extLst>
            </p:cNvPr>
            <p:cNvPicPr>
              <a:picLocks noChangeAspect="1"/>
            </p:cNvPicPr>
            <p:nvPr/>
          </p:nvPicPr>
          <p:blipFill>
            <a:blip r:embed="rId3"/>
            <a:stretch>
              <a:fillRect/>
            </a:stretch>
          </p:blipFill>
          <p:spPr>
            <a:xfrm>
              <a:off x="1342663" y="2197090"/>
              <a:ext cx="285428" cy="268638"/>
            </a:xfrm>
            <a:prstGeom prst="rect">
              <a:avLst/>
            </a:prstGeom>
          </p:spPr>
        </p:pic>
        <p:pic>
          <p:nvPicPr>
            <p:cNvPr id="9" name="Picture 8">
              <a:extLst>
                <a:ext uri="{FF2B5EF4-FFF2-40B4-BE49-F238E27FC236}">
                  <a16:creationId xmlns:a16="http://schemas.microsoft.com/office/drawing/2014/main" id="{DD5799E1-EF4E-4842-ACFA-1178B7A775E3}"/>
                </a:ext>
              </a:extLst>
            </p:cNvPr>
            <p:cNvPicPr>
              <a:picLocks noChangeAspect="1"/>
            </p:cNvPicPr>
            <p:nvPr/>
          </p:nvPicPr>
          <p:blipFill>
            <a:blip r:embed="rId3"/>
            <a:stretch>
              <a:fillRect/>
            </a:stretch>
          </p:blipFill>
          <p:spPr>
            <a:xfrm>
              <a:off x="1643605" y="2197090"/>
              <a:ext cx="285428" cy="268638"/>
            </a:xfrm>
            <a:prstGeom prst="rect">
              <a:avLst/>
            </a:prstGeom>
          </p:spPr>
        </p:pic>
      </p:grpSp>
      <p:sp>
        <p:nvSpPr>
          <p:cNvPr id="11" name="TextBox 10">
            <a:extLst>
              <a:ext uri="{FF2B5EF4-FFF2-40B4-BE49-F238E27FC236}">
                <a16:creationId xmlns:a16="http://schemas.microsoft.com/office/drawing/2014/main" id="{F9BBD643-7DB7-1F47-9675-D814691A998D}"/>
              </a:ext>
            </a:extLst>
          </p:cNvPr>
          <p:cNvSpPr txBox="1"/>
          <p:nvPr/>
        </p:nvSpPr>
        <p:spPr>
          <a:xfrm>
            <a:off x="2062899" y="2944024"/>
            <a:ext cx="2204450" cy="338554"/>
          </a:xfrm>
          <a:prstGeom prst="rect">
            <a:avLst/>
          </a:prstGeom>
          <a:noFill/>
        </p:spPr>
        <p:txBody>
          <a:bodyPr wrap="none" rtlCol="0">
            <a:spAutoFit/>
          </a:bodyPr>
          <a:lstStyle/>
          <a:p>
            <a:r>
              <a:rPr lang="en-US" sz="1600" dirty="0">
                <a:solidFill>
                  <a:schemeClr val="bg1"/>
                </a:solidFill>
                <a:latin typeface="Century Gothic" panose="020B0502020202020204" pitchFamily="34" charset="0"/>
              </a:rPr>
              <a:t>Bangkok — Thailand</a:t>
            </a:r>
            <a:endParaRPr lang="x-none" sz="16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250834C2-0FAB-E449-BC8E-39F7258485B6}"/>
              </a:ext>
            </a:extLst>
          </p:cNvPr>
          <p:cNvSpPr txBox="1"/>
          <p:nvPr/>
        </p:nvSpPr>
        <p:spPr>
          <a:xfrm>
            <a:off x="698281" y="3484224"/>
            <a:ext cx="4856357" cy="2092881"/>
          </a:xfrm>
          <a:prstGeom prst="rect">
            <a:avLst/>
          </a:prstGeom>
          <a:noFill/>
        </p:spPr>
        <p:txBody>
          <a:bodyPr wrap="square" rtlCol="0">
            <a:spAutoFit/>
          </a:bodyPr>
          <a:lstStyle/>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Located in the heart of Bangkok in a quiet location just a few minutes walk from the popular Sukhumvit Road</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Within walking distance to the </a:t>
            </a:r>
            <a:r>
              <a:rPr lang="en-US" sz="1300" dirty="0" err="1">
                <a:solidFill>
                  <a:schemeClr val="bg1"/>
                </a:solidFill>
                <a:latin typeface="Century Gothic" panose="020B0502020202020204" pitchFamily="34" charset="0"/>
              </a:rPr>
              <a:t>Skytrain</a:t>
            </a:r>
            <a:r>
              <a:rPr lang="en-US" sz="1300" dirty="0">
                <a:solidFill>
                  <a:schemeClr val="bg1"/>
                </a:solidFill>
                <a:latin typeface="Century Gothic" panose="020B0502020202020204" pitchFamily="34" charset="0"/>
              </a:rPr>
              <a:t>, Metro and major shopping malls</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Multi award-winning restaurants and a rooftop bar</a:t>
            </a:r>
          </a:p>
          <a:p>
            <a:pPr marL="171450" indent="-171450">
              <a:buClr>
                <a:srgbClr val="B72032"/>
              </a:buClr>
              <a:buFont typeface="Arial" panose="020B0604020202020204" pitchFamily="34" charset="0"/>
              <a:buChar char="•"/>
            </a:pPr>
            <a:r>
              <a:rPr lang="en-US" sz="1300" dirty="0">
                <a:solidFill>
                  <a:schemeClr val="bg1"/>
                </a:solidFill>
                <a:latin typeface="Century Gothic" panose="020B0502020202020204" pitchFamily="34" charset="0"/>
              </a:rPr>
              <a:t>Suitable for all types of </a:t>
            </a:r>
            <a:r>
              <a:rPr lang="en-US" sz="1300" dirty="0" err="1">
                <a:solidFill>
                  <a:schemeClr val="bg1"/>
                </a:solidFill>
                <a:latin typeface="Century Gothic" panose="020B0502020202020204" pitchFamily="34" charset="0"/>
              </a:rPr>
              <a:t>travellers</a:t>
            </a:r>
            <a:r>
              <a:rPr lang="en-US" sz="1300" dirty="0">
                <a:solidFill>
                  <a:schemeClr val="bg1"/>
                </a:solidFill>
                <a:latin typeface="Century Gothic" panose="020B0502020202020204" pitchFamily="34" charset="0"/>
              </a:rPr>
              <a:t> including business, families, honeymooners and solo-</a:t>
            </a:r>
            <a:r>
              <a:rPr lang="en-US" sz="1300" dirty="0" err="1">
                <a:solidFill>
                  <a:schemeClr val="bg1"/>
                </a:solidFill>
                <a:latin typeface="Century Gothic" panose="020B0502020202020204" pitchFamily="34" charset="0"/>
              </a:rPr>
              <a:t>travellers</a:t>
            </a:r>
            <a:endParaRPr lang="en-US" sz="1300" dirty="0">
              <a:solidFill>
                <a:schemeClr val="bg1"/>
              </a:solidFill>
              <a:latin typeface="Century Gothic" panose="020B0502020202020204" pitchFamily="34" charset="0"/>
            </a:endParaRPr>
          </a:p>
          <a:p>
            <a:pPr marL="171450" indent="-171450">
              <a:buClr>
                <a:srgbClr val="B72032"/>
              </a:buClr>
              <a:buFont typeface="Arial" panose="020B0604020202020204" pitchFamily="34" charset="0"/>
              <a:buChar char="•"/>
            </a:pPr>
            <a:r>
              <a:rPr lang="en-US" sz="1300" dirty="0" err="1">
                <a:solidFill>
                  <a:schemeClr val="bg1"/>
                </a:solidFill>
                <a:latin typeface="Century Gothic" panose="020B0502020202020204" pitchFamily="34" charset="0"/>
              </a:rPr>
              <a:t>Suvarnaveda</a:t>
            </a:r>
            <a:r>
              <a:rPr lang="en-US" sz="1300" dirty="0">
                <a:solidFill>
                  <a:schemeClr val="bg1"/>
                </a:solidFill>
                <a:latin typeface="Century Gothic" panose="020B0502020202020204" pitchFamily="34" charset="0"/>
              </a:rPr>
              <a:t> SPA with Ayurvedic treatments and a health counsellor</a:t>
            </a:r>
          </a:p>
          <a:p>
            <a:pPr marL="285750" indent="-285750">
              <a:buFont typeface="Arial" panose="020B0604020202020204" pitchFamily="34" charset="0"/>
              <a:buChar char="•"/>
            </a:pPr>
            <a:endParaRPr lang="x-none" sz="1300"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7C2EE6EC-D5E0-624B-BDEC-5C051AD028EC}"/>
              </a:ext>
            </a:extLst>
          </p:cNvPr>
          <p:cNvCxnSpPr/>
          <p:nvPr/>
        </p:nvCxnSpPr>
        <p:spPr>
          <a:xfrm>
            <a:off x="713846" y="1268732"/>
            <a:ext cx="59256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8B4ADB-F57B-1947-A850-BACB1FE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5353" y="2156346"/>
            <a:ext cx="3149684" cy="4708478"/>
          </a:xfrm>
          <a:prstGeom prst="rect">
            <a:avLst/>
          </a:prstGeom>
        </p:spPr>
      </p:pic>
      <p:pic>
        <p:nvPicPr>
          <p:cNvPr id="17" name="Picture 16">
            <a:extLst>
              <a:ext uri="{FF2B5EF4-FFF2-40B4-BE49-F238E27FC236}">
                <a16:creationId xmlns:a16="http://schemas.microsoft.com/office/drawing/2014/main" id="{9BC495E5-9A57-3F41-A11E-3313CA075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6140" y="-14288"/>
            <a:ext cx="3148109" cy="2099789"/>
          </a:xfrm>
          <a:prstGeom prst="rect">
            <a:avLst/>
          </a:prstGeom>
        </p:spPr>
      </p:pic>
      <p:pic>
        <p:nvPicPr>
          <p:cNvPr id="19" name="Picture 18">
            <a:extLst>
              <a:ext uri="{FF2B5EF4-FFF2-40B4-BE49-F238E27FC236}">
                <a16:creationId xmlns:a16="http://schemas.microsoft.com/office/drawing/2014/main" id="{C09720E7-5718-0A40-8377-282A7D777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3041" y="5267680"/>
            <a:ext cx="2395715" cy="1597143"/>
          </a:xfrm>
          <a:prstGeom prst="rect">
            <a:avLst/>
          </a:prstGeom>
        </p:spPr>
      </p:pic>
      <p:pic>
        <p:nvPicPr>
          <p:cNvPr id="21" name="Picture 20">
            <a:extLst>
              <a:ext uri="{FF2B5EF4-FFF2-40B4-BE49-F238E27FC236}">
                <a16:creationId xmlns:a16="http://schemas.microsoft.com/office/drawing/2014/main" id="{942510E4-70A0-2542-848B-BCF0A90D3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04773" y="-27296"/>
            <a:ext cx="2387227" cy="3589362"/>
          </a:xfrm>
          <a:prstGeom prst="rect">
            <a:avLst/>
          </a:prstGeom>
        </p:spPr>
      </p:pic>
      <p:pic>
        <p:nvPicPr>
          <p:cNvPr id="23" name="Picture 22">
            <a:extLst>
              <a:ext uri="{FF2B5EF4-FFF2-40B4-BE49-F238E27FC236}">
                <a16:creationId xmlns:a16="http://schemas.microsoft.com/office/drawing/2014/main" id="{AE903EFB-6E2A-9B41-BF9E-1DE171E423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6729" y="3616339"/>
            <a:ext cx="2385271" cy="1580009"/>
          </a:xfrm>
          <a:prstGeom prst="rect">
            <a:avLst/>
          </a:prstGeom>
        </p:spPr>
      </p:pic>
      <p:pic>
        <p:nvPicPr>
          <p:cNvPr id="20" name="Picture 19">
            <a:extLst>
              <a:ext uri="{FF2B5EF4-FFF2-40B4-BE49-F238E27FC236}">
                <a16:creationId xmlns:a16="http://schemas.microsoft.com/office/drawing/2014/main" id="{F5D43DED-399C-4285-A105-697BE003311B}"/>
              </a:ext>
            </a:extLst>
          </p:cNvPr>
          <p:cNvPicPr>
            <a:picLocks noChangeAspect="1"/>
          </p:cNvPicPr>
          <p:nvPr/>
        </p:nvPicPr>
        <p:blipFill>
          <a:blip r:embed="rId9"/>
          <a:stretch>
            <a:fillRect/>
          </a:stretch>
        </p:blipFill>
        <p:spPr>
          <a:xfrm>
            <a:off x="829724" y="255114"/>
            <a:ext cx="2499265" cy="797958"/>
          </a:xfrm>
          <a:prstGeom prst="rect">
            <a:avLst/>
          </a:prstGeom>
        </p:spPr>
      </p:pic>
      <p:sp>
        <p:nvSpPr>
          <p:cNvPr id="24" name="TextBox 23">
            <a:extLst>
              <a:ext uri="{FF2B5EF4-FFF2-40B4-BE49-F238E27FC236}">
                <a16:creationId xmlns:a16="http://schemas.microsoft.com/office/drawing/2014/main" id="{10F6CF54-1874-4DC1-A3A1-095284E8633D}"/>
              </a:ext>
            </a:extLst>
          </p:cNvPr>
          <p:cNvSpPr txBox="1"/>
          <p:nvPr/>
        </p:nvSpPr>
        <p:spPr>
          <a:xfrm>
            <a:off x="713846" y="2370144"/>
            <a:ext cx="5696818"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REMBRANDT HOTEL &amp; SUITES</a:t>
            </a:r>
            <a:endParaRPr lang="x-none"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05244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4702</TotalTime>
  <Words>3555</Words>
  <Application>Microsoft Office PowerPoint</Application>
  <PresentationFormat>Widescreen</PresentationFormat>
  <Paragraphs>454</Paragraphs>
  <Slides>49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Century Gothic</vt:lpstr>
      <vt:lpstr>Wingdings</vt:lpstr>
      <vt:lpstr>Office Theme</vt:lpstr>
      <vt:lpstr> Health &amp; Wellness Signature  Packages in Southeast Asia   • by Red Elephant Reps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รัตนกรณ์ ใจชัยภูมิ</dc:creator>
  <cp:lastModifiedBy>Mary Eden</cp:lastModifiedBy>
  <cp:revision>278</cp:revision>
  <dcterms:created xsi:type="dcterms:W3CDTF">2020-09-14T04:49:03Z</dcterms:created>
  <dcterms:modified xsi:type="dcterms:W3CDTF">2020-12-02T06:45:26Z</dcterms:modified>
</cp:coreProperties>
</file>